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324" r:id="rId2"/>
    <p:sldId id="258" r:id="rId3"/>
    <p:sldId id="325" r:id="rId4"/>
    <p:sldId id="261" r:id="rId5"/>
    <p:sldId id="312" r:id="rId6"/>
    <p:sldId id="313" r:id="rId7"/>
    <p:sldId id="315" r:id="rId8"/>
    <p:sldId id="316" r:id="rId9"/>
    <p:sldId id="317" r:id="rId10"/>
    <p:sldId id="263" r:id="rId11"/>
    <p:sldId id="301" r:id="rId12"/>
    <p:sldId id="300" r:id="rId13"/>
    <p:sldId id="298" r:id="rId14"/>
    <p:sldId id="303" r:id="rId15"/>
    <p:sldId id="304" r:id="rId16"/>
    <p:sldId id="302" r:id="rId17"/>
    <p:sldId id="305" r:id="rId18"/>
    <p:sldId id="299" r:id="rId19"/>
    <p:sldId id="306" r:id="rId20"/>
    <p:sldId id="307" r:id="rId21"/>
    <p:sldId id="308" r:id="rId22"/>
    <p:sldId id="319" r:id="rId23"/>
    <p:sldId id="320" r:id="rId24"/>
    <p:sldId id="321" r:id="rId25"/>
    <p:sldId id="322" r:id="rId26"/>
    <p:sldId id="323" r:id="rId27"/>
    <p:sldId id="309" r:id="rId28"/>
    <p:sldId id="267" r:id="rId29"/>
    <p:sldId id="262" r:id="rId30"/>
    <p:sldId id="259" r:id="rId31"/>
    <p:sldId id="264" r:id="rId32"/>
    <p:sldId id="265" r:id="rId33"/>
    <p:sldId id="268" r:id="rId34"/>
    <p:sldId id="274" r:id="rId35"/>
    <p:sldId id="271" r:id="rId36"/>
    <p:sldId id="269" r:id="rId37"/>
    <p:sldId id="293" r:id="rId38"/>
    <p:sldId id="273" r:id="rId39"/>
    <p:sldId id="270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0AF2E-104C-4C1A-B3BA-2086E178D597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3F60-E70D-4B40-A37D-0336CBC6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6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90E73C1-41E4-4A3A-B5B6-FA8B6006CF3A}" type="slidenum">
              <a:rPr lang="ru-RU" smtClean="0">
                <a:latin typeface="Times New Roman" pitchFamily="18" charset="0"/>
              </a:rPr>
              <a:pPr/>
              <a:t>1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355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90E73C1-41E4-4A3A-B5B6-FA8B6006CF3A}" type="slidenum">
              <a:rPr lang="ru-RU" smtClean="0">
                <a:latin typeface="Times New Roman" pitchFamily="18" charset="0"/>
              </a:rPr>
              <a:pPr/>
              <a:t>3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72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0A0512C-CE96-4BDE-A013-6B9B785F7260}" type="slidenum">
              <a:rPr lang="ru-RU" smtClean="0">
                <a:latin typeface="Times New Roman" pitchFamily="18" charset="0"/>
              </a:rPr>
              <a:pPr/>
              <a:t>5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75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90E73C1-41E4-4A3A-B5B6-FA8B6006CF3A}" type="slidenum">
              <a:rPr lang="ru-RU" smtClean="0">
                <a:latin typeface="Times New Roman" pitchFamily="18" charset="0"/>
              </a:rPr>
              <a:pPr/>
              <a:t>6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969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4145A3B-B6A5-484D-A52C-555B932D46DB}" type="slidenum">
              <a:rPr lang="ru-RU" smtClean="0">
                <a:latin typeface="Times New Roman" pitchFamily="18" charset="0"/>
              </a:rPr>
              <a:pPr/>
              <a:t>7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7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96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4EEC145-791E-40F9-885B-9234DAD65F42}" type="slidenum">
              <a:rPr lang="ru-RU" smtClean="0">
                <a:latin typeface="Times New Roman" pitchFamily="18" charset="0"/>
              </a:rPr>
              <a:pPr/>
              <a:t>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170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9E264F9-5FA7-4AA3-84A3-32B64DEA96BC}" type="slidenum">
              <a:rPr lang="ru-RU" smtClean="0">
                <a:latin typeface="Times New Roman" pitchFamily="18" charset="0"/>
              </a:rPr>
              <a:pPr/>
              <a:t>9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71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16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4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B0EC088A-63E4-4228-B724-B3E1DC8D835B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8ECE351D-F762-486E-A4C4-B7591F613C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448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government.ru/media/files/7NZ6EKa6SOcLcCCQbyMRXHsdcTmR9lki.pdf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rehabresource.ru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rehabresource.ru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rehabresource.ru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rehabresource.r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rehabresource.ru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rehabresource.r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rehabresource.ru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87D7C-8393-4CB8-9110-9984BB39E8EA}" type="slidenum">
              <a:rPr lang="ru-RU" smtClean="0"/>
              <a:pPr>
                <a:defRPr/>
              </a:pPr>
              <a:t>1</a:t>
            </a:fld>
            <a:endParaRPr lang="ru-RU" smtClean="0"/>
          </a:p>
        </p:txBody>
      </p:sp>
      <p:sp>
        <p:nvSpPr>
          <p:cNvPr id="819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181156" y="4550657"/>
            <a:ext cx="3661092" cy="962025"/>
          </a:xfrm>
          <a:prstGeom prst="rect">
            <a:avLst/>
          </a:prstGeom>
        </p:spPr>
        <p:txBody>
          <a:bodyPr/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2000" dirty="0" smtClean="0"/>
              <a:t>Егорова Е.А., </a:t>
            </a:r>
            <a:br>
              <a:rPr lang="ru-RU" sz="2000" dirty="0" smtClean="0"/>
            </a:br>
            <a:r>
              <a:rPr lang="ru-RU" sz="2000" dirty="0" smtClean="0"/>
              <a:t>директор МБУ «ЦПМСС №85»</a:t>
            </a:r>
            <a:endParaRPr lang="ru-RU" sz="2000" dirty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18759" y="2099121"/>
            <a:ext cx="8041194" cy="1192719"/>
          </a:xfrm>
          <a:prstGeom prst="rect">
            <a:avLst/>
          </a:prstGeom>
        </p:spPr>
        <p:txBody>
          <a:bodyPr/>
          <a:lstStyle/>
          <a:p>
            <a:pPr indent="-251222" algn="ctr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b="1" dirty="0" smtClean="0"/>
              <a:t>Нормативно-правовые аспекты соблюдения прав </a:t>
            </a:r>
          </a:p>
          <a:p>
            <a:pPr indent="-251222" algn="ctr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b="1" dirty="0" smtClean="0"/>
              <a:t>детей-инвалидов, инвалидов.</a:t>
            </a:r>
            <a:endParaRPr lang="ru-RU" b="1" dirty="0"/>
          </a:p>
        </p:txBody>
      </p:sp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763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7136" y="195072"/>
            <a:ext cx="7818120" cy="10576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808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Из выступления Г.Г.Лекарева на 10-й сессии</a:t>
            </a:r>
          </a:p>
          <a:p>
            <a:pPr indent="0">
              <a:lnSpc>
                <a:spcPts val="2808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Конференции государств-участников Конвенции о</a:t>
            </a:r>
          </a:p>
          <a:p>
            <a:pPr indent="0">
              <a:lnSpc>
                <a:spcPts val="2808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правах инвалидов</a:t>
            </a:r>
            <a:r>
              <a:rPr lang="ru" sz="2100" spc="10">
                <a:solidFill>
                  <a:srgbClr val="1F497D"/>
                </a:solidFill>
                <a:latin typeface="Calibri"/>
              </a:rPr>
              <a:t> (13-15 июня 2017 г., Нью-Йорк, США)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9328" y="1712976"/>
            <a:ext cx="8235696" cy="4038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17500" marR="304800" indent="-317500">
              <a:lnSpc>
                <a:spcPts val="3240"/>
              </a:lnSpc>
            </a:pPr>
            <a:r>
              <a:rPr lang="ru" sz="2500" cap="small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376092"/>
                </a:solidFill>
                <a:latin typeface="Calibri"/>
              </a:rPr>
              <a:t>Проведены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всесторонний анализ и доработка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российского законодательства </a:t>
            </a:r>
            <a:r>
              <a:rPr lang="ru" sz="2500" spc="10" dirty="0">
                <a:solidFill>
                  <a:srgbClr val="376092"/>
                </a:solidFill>
                <a:latin typeface="Calibri"/>
              </a:rPr>
              <a:t>в целях включения в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него содержащихся в Конвенции положений о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безбарьерной среде, инклюзивности и разумном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приспособлении. В частности,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существенно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дополнено законодательство, затрагивающее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права инвалидов в 20 важных сферах </a:t>
            </a:r>
            <a:r>
              <a:rPr lang="ru" sz="2500" spc="10" dirty="0">
                <a:solidFill>
                  <a:srgbClr val="376092"/>
                </a:solidFill>
                <a:latin typeface="Calibri"/>
              </a:rPr>
              <a:t>от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образования, культуры, транспорта до занятости и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спорта. Изменения внесены более чем в 40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федеральных и 750 региональных законов.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528" y="1572733"/>
            <a:ext cx="82113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В зависимости от степени расстройства функций организма лицам,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признанным инвалидами, устанавливается группа инвалидности, а лицам в возрасте до 18 лет устанавливается категория "ребенок-инвалид".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Признание лица инвалидом осуществляется федеральными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учреждениями медико-социальной экспертизы. 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	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Порядок и условия признания лица инвалидом устанавливаются Правительством Российской Федерации. В настоящее время действует постановление Правительства РФ от 20.02.2006 N 95 (ред. от 24.01.2018) "О порядке и условиях признания лица инвалидом»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	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Приказом Министерства труда и социальной защиты Российской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Федерации от 11 октября 2012 года № 31 утвержден Порядок организации и деятельности федеральных государственных учреждений</a:t>
            </a:r>
          </a:p>
          <a:p>
            <a:r>
              <a:rPr lang="ru-RU" b="0" i="0" dirty="0" err="1" smtClean="0">
                <a:solidFill>
                  <a:srgbClr val="000000"/>
                </a:solidFill>
                <a:effectLst/>
                <a:latin typeface="YS Text"/>
              </a:rPr>
              <a:t>медикосоциальной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 экспертизы».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0375" y="612648"/>
            <a:ext cx="5201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Медико-социальная экспертиза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565869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4672" y="1208060"/>
            <a:ext cx="82021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222222"/>
                </a:solidFill>
                <a:effectLst/>
                <a:latin typeface="PT Sans"/>
              </a:rPr>
              <a:t>Реформирование системы медико-социальной экспертизы</a:t>
            </a:r>
            <a:endParaRPr lang="ru-RU" b="0" i="0" dirty="0" smtClean="0">
              <a:solidFill>
                <a:srgbClr val="222222"/>
              </a:solidFill>
              <a:effectLst/>
              <a:latin typeface="PT Sans"/>
            </a:endParaRPr>
          </a:p>
          <a:p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2015 г. осуществлен переход на новые классификации и критерии при установлении инвалидности людям. Они предусматривают оценку степени выраженности нарушенных функций организма в процентах, от 10 до 100 процентов, с шагом в 10 процентов, что позволяет на основе нормативно закрепленных параметрах более объективно подходить к установлению инвалидности.</a:t>
            </a:r>
            <a:endParaRPr lang="ru-RU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103" y="72100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52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8720" y="895201"/>
            <a:ext cx="73426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222222"/>
                </a:solidFill>
                <a:effectLst/>
                <a:latin typeface="PT Sans"/>
              </a:rPr>
              <a:t>Федеральный реестр инвалидов</a:t>
            </a:r>
            <a:endParaRPr lang="ru-RU" b="0" i="0" dirty="0" smtClean="0">
              <a:solidFill>
                <a:srgbClr val="222222"/>
              </a:solidFill>
              <a:effectLst/>
              <a:latin typeface="PT Sans"/>
            </a:endParaRPr>
          </a:p>
          <a:p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1 декабря 2014 г. № 419-ФЗ «О внесении изменений в отдельные законодательные акты Российской Федерации по вопросам социальной защиты инвалидов в связи с ратификацией Конвенции о правах инвалидов»,  также установлена необходимость формирования и ведения федерального реестра инвалидов. Оператором федерального реестра определен Пенсионный фонд России.</a:t>
            </a:r>
            <a:endParaRPr lang="ru-RU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8720" y="3348240"/>
            <a:ext cx="73426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государственных услуг инвалидами в электронной форме, направление отзыва об их качестве и, при необходимости, подачу жалобы.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обратиться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пятью услугами: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техническими средствами реабилитации;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предоставление путевок на санаторно-курортное лечение;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назначение страховых пенсий по инвалидности и установление ежемесячной денежной выплаты;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по обязательному социальному страхованию от несчастных случаев на производстве;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содействие в поиске подходящей работы.</a:t>
            </a:r>
          </a:p>
        </p:txBody>
      </p:sp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111" y="209260"/>
            <a:ext cx="1171285" cy="104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48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214" y="89729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800" y="1061097"/>
            <a:ext cx="83667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Конституцией Российской Федерации, Конвенцией ООН о правах инвалидов (ратифицирована 3 мая 2012 года Федеральным законом N 46-ФЗ "О ратификации Конвенции о правах инвалидов"),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Трудовом кодексом Российской Федерации от 30 декабря 2001 г. N 197-ФЗ (ТК РФ),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Налоговым кодексом Российской Федерации (НК РФ),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Жилищным кодексом Российской Федерации от 29 декабря 2004 г. N 188-ФЗ (ЖК РФ),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Воздушным кодексом Российской Федерации от 19 марта 1997 г. N 60-ФЗ (ВК РФ),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Федеральным законом от 28 декабря 2013 г. N 442-ФЗ "Об основах социального обслуживания граждан в Российской Федерации",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Федеральным законом "О государственной социальной помощи" от 17.07.1999 N 178-ФЗ,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Федеральным законом от 29 декабря 2006 г. N 256-ФЗ "О дополнительных мерах государственной поддержки семей, имеющих детей",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Федеральным законом от 29 декабря 2012 г. N 273-ФЗ "Об образовании в Российской Федерации",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Федеральным законом от 24 ноября 1995 г. N 181-ФЗ "О социальной защите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инвалидов в Российской Федерации",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7944" y="470366"/>
            <a:ext cx="7104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Правовой статус ребенка-инвалида в РФ регламентируется: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85242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16343" y="1581912"/>
            <a:ext cx="77266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Постановлением Правительства РФ от 20 февраля 2006 г. N 95 "О порядке и условиях признания лица инвалидом",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Постановлением Правительства РФ от 27 июля 1996 г. N 901 "О предоставлении льгот инвалидам и семьям, имеющим детей-инвалидов, по обеспечению их жилыми помещениями, оплате жилья и коммунальных услуг",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Постановлением Правительства РФ от 13 октября 2014 г. N 1048 "О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порядке предоставления дополнительных оплачиваемых выходных дней для ухода за детьми-инвалидами",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Постановлением Правительства РФ от 9 апреля 2015 г. N 333 "Об утверждении Правил формирования перечня специализированных продуктов лечебного питания для детей-инвалидов",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Указом Президента РФ от 26.02.2013 N 175 (ред. от 31.12.2014) "О ежемесячных выплатах лицам, осуществляющим уход за детьми-инвалидами и инвалидами с детства I группы" и другими нормативными правовыми актами.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7944" y="470366"/>
            <a:ext cx="7104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Правовой статус ребенка-инвалида в РФ регламентируется: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52931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45920" y="225552"/>
            <a:ext cx="6556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 Имущественные права ребенка-инвалида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62456" y="1043991"/>
            <a:ext cx="74706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Обеспечение за счет средств федерального бюджета жильем инвалидов и семей, имеющих детей-инвалидов, нуждающихся в улучшении жилищных условий, вставших на учет до 1 января 2005 года, осуществляется в соответствии с положениями статьи 28.2 Федерального закона от 24.11.1995 N 181-ФЗ (ред. от 29.12.2017) «О социальной защите инвалидов в Российской Федерации».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040" y="2975141"/>
            <a:ext cx="85130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Порядок расходования и учета средств на предоставление субвенций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устанавливается Правительством Российской Федерации. Ныне действует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постановление Правительства РФ от 15.10.2005 N 614 (ред. от 23.12.2016) 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«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Об утверждении Правил предоставления субвенций из федерального бюджета бюджетам субъектов Российской Федерации на реализацию передаваемых полномочий Российской Федерации по обеспечению жильем ветеранов, инвалидов и семей, имеющих детей-инвалидов».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040" y="5183291"/>
            <a:ext cx="83941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Согласно ст. 17 Федерального закона от 24.11.1995 N 181-ФЗ (ред. от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29.12.2017) "О социальной защите инвалидов в Российской Федерации",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инвалидам и семьям, имеющим детей-инвалидов, предоставляется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компенсация расходов на оплату жилых помещений и коммунальных услуг в размере 50 процентов.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4073762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84434" y="608866"/>
            <a:ext cx="3926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Право на социальные выплаты.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9184" y="1507617"/>
            <a:ext cx="8439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	Федеральным законом от 15.12.2001 N166-ФЗ (ред. от 18.07.2017) "О государственном пенсионном обеспечении в Российской Федерации« установлено, что дети-инвалиды относятся к числу нетрудоспособных граждан, которым предусмотрена социальная пенсия в размере 12 082 рублей 6 копеек в месяц (п.2 ст. 18)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	Дети-инвалиды имеют право на ежемесячную денежную выплату в размере 1544 рублей (ст. 28.1 Федерального закона от 24.11.1995 N181-ФЗ (ред. от 29.12.2017) "О социальной защите инвалидов в Российской Федерации").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	Ежемесячная денежная выплата устанавливается и выплачивается территориальным органом Пенсионного фонда Российской Федерации.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3971793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" y="1010698"/>
            <a:ext cx="8540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222222"/>
                </a:solidFill>
                <a:effectLst/>
                <a:latin typeface="PT Sans"/>
              </a:rPr>
              <a:t>Концепция развития ранней помощи</a:t>
            </a:r>
            <a:endParaRPr lang="ru-RU" b="0" i="0" dirty="0" smtClean="0">
              <a:solidFill>
                <a:srgbClr val="222222"/>
              </a:solidFill>
              <a:effectLst/>
              <a:latin typeface="PT Sans"/>
            </a:endParaRPr>
          </a:p>
          <a:p>
            <a:r>
              <a:rPr lang="ru-RU" b="0" i="0" u="none" strike="noStrike" dirty="0" smtClean="0">
                <a:solidFill>
                  <a:srgbClr val="20466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Распоряжением Правительства России от 31 августа 2016 года №1839-</a:t>
            </a:r>
            <a:r>
              <a:rPr lang="ru-RU" dirty="0">
                <a:solidFill>
                  <a:srgbClr val="2046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Концепция развития ранней помощи в Российской Федерации на период до 2020 года.  </a:t>
            </a:r>
          </a:p>
          <a:p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Концепция призвана сформировать единые подходы к ранней помощи и объединить усилия различных ведомств (здравоохранения, образования, социальной защиты), с учетом накопленного регионами опыта и лучших практик.</a:t>
            </a:r>
          </a:p>
          <a:p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документе ранняя помощь определена как </a:t>
            </a:r>
            <a:r>
              <a:rPr lang="ru-RU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медицинских, социальных и психолого-педагогических услуг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оказываемых </a:t>
            </a:r>
            <a:r>
              <a:rPr lang="ru-RU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межведомственной основе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детям целевой группы и их семьям, направленных на раннее выявление детей целевой группы, содействие их </a:t>
            </a:r>
            <a:r>
              <a:rPr lang="ru-RU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оптимальному развитию, формированию физического и психического здоровья, включению в среду сверстников и интеграции в общество, а также на сопровождение и поддержку их семей и повышение компетентности родителей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(законных представителей). При наличии у ребенка выраженных нарушений функций организма и (или) значительных ограничений жизнедеятельности, приводящих к тому, что ребенок не может быть в полном объеме включен в систему получения образовательных услуг, возможно продолжение оказания таких услуг до достижения ребенком возраста 7-8 лет.</a:t>
            </a:r>
            <a:endParaRPr lang="ru-RU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4582" y="136108"/>
            <a:ext cx="1222605" cy="108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14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54157" y="537710"/>
            <a:ext cx="284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Право на образование.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2728" y="1096336"/>
            <a:ext cx="7744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Согласно ст. 19 Федерального закона от 24.11.1995 N 181-ФЗ "О</a:t>
            </a: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социальной защите инвалидов в Российской Федерации", государство</a:t>
            </a: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поддерживает получение инвалидами образования и гарантирует создание инвалидам необходимых условий для его получения.</a:t>
            </a:r>
            <a:endParaRPr lang="ru-RU" sz="1600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2728" y="2296665"/>
            <a:ext cx="7552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Общее образование, профессиональное образование и профессиональное обучение инвалидов осуществляются в соответствии с адаптированными образовательными программами и индивидуальными программами реабилитации, </a:t>
            </a:r>
            <a:r>
              <a:rPr lang="ru-RU" sz="1600" b="0" i="0" dirty="0" err="1" smtClean="0">
                <a:solidFill>
                  <a:srgbClr val="000000"/>
                </a:solidFill>
                <a:effectLst/>
                <a:latin typeface="YS Text"/>
              </a:rPr>
              <a:t>абилитации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 инвалидов, (в ред. Федерального закона от 01.12.2014 N 419-ФЗ)</a:t>
            </a:r>
            <a:endParaRPr lang="ru-RU" sz="1600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246" y="3773993"/>
            <a:ext cx="869744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Согласно пунктам 5, 7 ст. 71 Федерального закона от 29.12.2012 N 273-ФЗ (ред. от 29.12.2017) "Об образовании в Российской Федерации", право на прием на обучение по программам </a:t>
            </a:r>
            <a:r>
              <a:rPr lang="ru-RU" sz="1600" b="0" i="0" dirty="0" err="1" smtClean="0">
                <a:solidFill>
                  <a:srgbClr val="000000"/>
                </a:solidFill>
                <a:effectLst/>
                <a:latin typeface="YS Text"/>
              </a:rPr>
              <a:t>бакалавриата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 и программам </a:t>
            </a:r>
            <a:r>
              <a:rPr lang="ru-RU" sz="1600" b="0" i="0" dirty="0" err="1" smtClean="0">
                <a:solidFill>
                  <a:srgbClr val="000000"/>
                </a:solidFill>
                <a:effectLst/>
                <a:latin typeface="YS Text"/>
              </a:rPr>
              <a:t>специалитета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 за счет бюджетных ассигнований федерального бюджета, бюджетов субъектов Российской Федерации и местных бюджетов в пределах установленной квоты имеют дети-инвалиды, инвалиды I и II групп, инвалиды с детства, инвалиды вследствие военной травмы или заболевания, полученных в период прохождения военной службы.</a:t>
            </a: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YS Text"/>
              </a:rPr>
              <a:t>Право на прием на подготовительные отделения федеральных государственных образовательных организаций высшего образования на обучение за счет бюджетных ассигнований федерального бюджета имеют: 2) дети-инвалиды, инвалиды I и II групп.</a:t>
            </a:r>
            <a:endParaRPr lang="ru-RU" sz="1600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153433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918257"/>
            <a:ext cx="5394960" cy="22982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28800" y="185928"/>
            <a:ext cx="6766560" cy="365760"/>
          </a:xfrm>
          <a:prstGeom prst="rect">
            <a:avLst/>
          </a:prstGeom>
          <a:solidFill>
            <a:srgbClr val="2482C0"/>
          </a:solidFill>
        </p:spPr>
        <p:txBody>
          <a:bodyPr lIns="0" tIns="0" rIns="0" bIns="0">
            <a:noAutofit/>
          </a:bodyPr>
          <a:lstStyle/>
          <a:p>
            <a:pPr marL="25400" indent="0">
              <a:spcBef>
                <a:spcPts val="4200"/>
              </a:spcBef>
              <a:spcAft>
                <a:spcPts val="2520"/>
              </a:spcAft>
            </a:pPr>
            <a:r>
              <a:rPr lang="ru" sz="2500" spc="10" dirty="0">
                <a:solidFill>
                  <a:srgbClr val="FFFFFF"/>
                </a:solidFill>
                <a:latin typeface="Calibri"/>
              </a:rPr>
              <a:t>Нормативно-правовая основа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6343" y="3583107"/>
            <a:ext cx="8001000" cy="2478024"/>
          </a:xfrm>
          <a:prstGeom prst="rect">
            <a:avLst/>
          </a:prstGeom>
          <a:solidFill>
            <a:srgbClr val="EFEDE0"/>
          </a:solidFill>
        </p:spPr>
        <p:txBody>
          <a:bodyPr lIns="0" tIns="0" rIns="0" bIns="0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 - гражданин, который имеет нарушение здоровья со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стойким расстройством функций организма, обусловленное заболеваниями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последствиями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 или дефектами, приводящее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ограничению жизнедеятельности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вызывающее необходимость его социальной защиты.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1 Федерального закона "О социальной защите инвалидов в Российской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Федерации" от 24.11.1995 N181-ФЗ (ред. от 29.12.2017))</a:t>
            </a:r>
          </a:p>
          <a:p>
            <a:pPr marL="25400" marR="279400" indent="0">
              <a:lnSpc>
                <a:spcPts val="2616"/>
              </a:lnSpc>
              <a:spcBef>
                <a:spcPts val="2520"/>
              </a:spcBef>
            </a:pPr>
            <a:r>
              <a:rPr lang="ru" sz="2000" spc="5" dirty="0" smtClean="0">
                <a:solidFill>
                  <a:srgbClr val="953735"/>
                </a:solidFill>
                <a:latin typeface="Calibri"/>
              </a:rPr>
              <a:t> </a:t>
            </a:r>
            <a:endParaRPr lang="ru" sz="2000" spc="5" dirty="0">
              <a:solidFill>
                <a:srgbClr val="953735"/>
              </a:solidFill>
              <a:latin typeface="Calibri"/>
            </a:endParaRPr>
          </a:p>
        </p:txBody>
      </p:sp>
      <p:pic>
        <p:nvPicPr>
          <p:cNvPr id="6" name="Рисунок 5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23060" y="526995"/>
            <a:ext cx="71551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Согласно п. 13 ст. 59, государственная 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итоговая аттестация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по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образовательным программам среднего общего образования проводится в форме единого государственного экзамена (далее - единый государственный экзамен), а также в иных формах, которые могут устанавливаться: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7914" y="2004323"/>
            <a:ext cx="7205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.....для обучающихся с ограниченными возможностями здоровья по образовательным программам среднего общего образования или для обучающихся детей-инвалидов и инвалидов по образовательным программам среднего общего образования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286908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34440" y="1222248"/>
            <a:ext cx="73792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В соответствии с п. 10 ст. 66, для обучающихся, нуждающихся в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длительном лечении, детей-инвалидов, которые по состоянию здоровья не могут посещать образовательные организации, обучение по образовательным программам начального общего, основного общего и среднего общего образования организуется на дому или в медицинских организациях.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	Приказом Минздрава России от 30.06.2016 N 436н (зарегистрирован в Минюсте России 20.07.2016 N 42916) утвержден перечень заболеваний, наличие которых дает право на обучение по основным общеобразовательным программам на дому: злокачественные новообразования,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YS Text"/>
              </a:rPr>
              <a:t>апластические</a:t>
            </a:r>
            <a:endParaRPr lang="ru-RU" b="0" i="0" dirty="0" smtClean="0">
              <a:solidFill>
                <a:srgbClr val="000000"/>
              </a:solidFill>
              <a:effectLst/>
              <a:latin typeface="YS Text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анемии, нарушение свертываемости крови, пурпура и другие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геморрагические состояния, отдельные нарушения, вовлекающие иммунный механизм, сахарный диабет I типа, органическое эмоционально лабильное (астеническое) расстройство и другие.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786872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06742"/>
            <a:ext cx="8445624" cy="351039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ПРИКАЗ от 31 июля 2015 года N 528н</a:t>
            </a:r>
          </a:p>
          <a:p>
            <a:pPr algn="ctr">
              <a:buNone/>
            </a:pP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МИНИСТЕРСТВО ТРУДА И СОЦИАЛЬНОЙ ЗАЩИТЫ РФ</a:t>
            </a:r>
          </a:p>
          <a:p>
            <a:pPr algn="just">
              <a:buNone/>
            </a:pPr>
            <a:r>
              <a:rPr lang="ru-RU" sz="2325" dirty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325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утверждении Порядка разработки и реализации индивидуальной программы реабилитации или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инвалида, индивидуальной программы реабилитации или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ребенка-инвалида, выдаваемых федеральными государственными учреждениями медико-социальной экспертизы, и их форм  (с изменениями на 27 января 2016 года)</a:t>
            </a:r>
          </a:p>
          <a:p>
            <a:pPr>
              <a:lnSpc>
                <a:spcPct val="120000"/>
              </a:lnSpc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ИПРА ребенка-инвалида разрабатывается на 1 год, 2 года или до достижения возраста 18 лет</a:t>
            </a:r>
          </a:p>
          <a:p>
            <a:pPr>
              <a:lnSpc>
                <a:spcPct val="120000"/>
              </a:lnSpc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6" name="Рисунок 5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25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240" y="414004"/>
            <a:ext cx="7411152" cy="69158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Выписка направляется для выполнения следующих мероприятий: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08821"/>
            <a:ext cx="8229600" cy="3394472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indent="0">
              <a:lnSpc>
                <a:spcPct val="120000"/>
              </a:lnSpc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а) по медицинской реабилитации или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- в орган исполнительной власти субъекта Российской Федерации в сфере охраны здоровья;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б) по профессиональной реабилитации или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- в орган исполнительной власти субъекта Российской Федерации в области содействия занятости населения;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в) по психолого-педагогической реабилитации или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в орган исполнительной власти субъекта Российской Федерации в сфере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6" name="Рисунок 5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51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3228"/>
            <a:ext cx="8435280" cy="1069628"/>
          </a:xfrm>
        </p:spPr>
        <p:txBody>
          <a:bodyPr>
            <a:normAutofit/>
          </a:bodyPr>
          <a:lstStyle/>
          <a:p>
            <a:pPr algn="l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РФ от 15 октября 2015 г. № 723н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Приказ Министерства образования  и науки Р Т от 01.02.2016 №112/16</a:t>
            </a: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50" dirty="0">
                <a:latin typeface="Times New Roman" pitchFamily="18" charset="0"/>
                <a:cs typeface="Times New Roman" pitchFamily="18" charset="0"/>
              </a:rPr>
            </a:br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 Данные об исполнении мероприятий, возложенных ИПРА     ребенка-инвалида на орган исполнительной власти субъекта РФ в сфере образования </a:t>
            </a: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2037693"/>
          <a:ext cx="8136904" cy="3486152"/>
        </p:xfrm>
        <a:graphic>
          <a:graphicData uri="http://schemas.openxmlformats.org/drawingml/2006/table">
            <a:tbl>
              <a:tblPr/>
              <a:tblGrid>
                <a:gridCol w="2552754"/>
                <a:gridCol w="1191662"/>
                <a:gridCol w="1251097"/>
                <a:gridCol w="1125167"/>
                <a:gridCol w="2016224"/>
              </a:tblGrid>
              <a:tr h="630936"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Наименование мероприятия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39700"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latin typeface="Arial Unicode MS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ru-RU" sz="1200" b="0" i="0" u="none" strike="noStrike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Исполнитель мероприятия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Дата исполнения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70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мероприятия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Результат Выполнения мероприятия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(выполнено/не выполнено</a:t>
                      </a: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)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1742">
                <a:tc gridSpan="5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Условия по организации обучения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12">
                <a:tc grid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Общеобразовательная программа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Адаптированная основная образовательная программа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Специальные педагогические условия для получения образования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21">
                <a:tc gridSpan="5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Психолого-педагогическая помощь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62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Психолого-педагогическое консультирование инвалида и его семьи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 grid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Педагогическая коррекция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Психолого-педагогическое сопровождение учебного процесса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21">
                <a:tc gridSpan="5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Century Gothic"/>
                          <a:cs typeface="Arial" pitchFamily="34" charset="0"/>
                        </a:rPr>
                        <a:t>Профессиональная ориентация, оказываемая в образовательной организации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kern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7" name="Рисунок 6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214" y="130922"/>
            <a:ext cx="1046506" cy="93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77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1448" y="432503"/>
            <a:ext cx="5449824" cy="72205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Рекомендации ПМПК содержат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9" y="1916832"/>
            <a:ext cx="8496944" cy="299178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формы получения образования;</a:t>
            </a:r>
          </a:p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образовательной программы с учетом психофизического развития и индивидуальных возможностей ребенка;</a:t>
            </a:r>
          </a:p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направлений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помощи ребенку и семье, обеспечивающей коррекцию нарушений развития  и социальную адаптацию;</a:t>
            </a:r>
          </a:p>
          <a:p>
            <a:pPr>
              <a:lnSpc>
                <a:spcPct val="12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мероприятий, направленных на раннюю профессиональную диагностику и профессиональное самоопределение детей-инвалидов с учетом их психофизического развития и индивидуальных особенностей.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6" name="Рисунок 5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16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06742"/>
            <a:ext cx="8435280" cy="5249612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2700" dirty="0"/>
              <a:t>            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При реализации ИПРА ребенка-инвалида исполнителями обеспечиваются последовательность, комплексность и непрерывность в осуществлении реабилитационных или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абилитационных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мероприятий, динамическое наблюдение и контроль за эффективностью проведенных мероприятий:</a:t>
            </a:r>
          </a:p>
          <a:p>
            <a:pPr algn="just">
              <a:lnSpc>
                <a:spcPct val="120000"/>
              </a:lnSpc>
              <a:buNone/>
            </a:pPr>
            <a:endParaRPr lang="ru-RU" sz="4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по созданию условий для организации обучения, психолого-педагогического сопровождения, профессиональной ориентации ребенка-инвалида в дошкольных, общеобразовательных организациях, профессиональной реабилитации и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для обучающихся детей-инвалидов в организациях профессионального образования (на основании заключения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комиссии),</a:t>
            </a:r>
          </a:p>
          <a:p>
            <a:pPr>
              <a:lnSpc>
                <a:spcPct val="120000"/>
              </a:lnSpc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качественному выполнению мероприятий психолого-педагогической реабилитации или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ИПРА детей-инвалидов;</a:t>
            </a:r>
          </a:p>
          <a:p>
            <a:pPr>
              <a:lnSpc>
                <a:spcPct val="120000"/>
              </a:lnSpc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обеспечению проведения ежеквартального мониторинга выполнения мероприятий психолого-педагогической реабилитации или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ИПРА ребенка-инвалида;</a:t>
            </a:r>
          </a:p>
          <a:p>
            <a:pPr>
              <a:lnSpc>
                <a:spcPct val="120000"/>
              </a:lnSpc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по предоставлению информации в МО и Н РТ в соответствии с установленными сроками исполнения индивидуальной программы реабилитации или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ребенка-инвалида.</a:t>
            </a:r>
          </a:p>
          <a:p>
            <a:endParaRPr lang="ru-RU" sz="2700" dirty="0"/>
          </a:p>
        </p:txBody>
      </p:sp>
      <p:pic>
        <p:nvPicPr>
          <p:cNvPr id="6" name="Рисунок 5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934" y="97854"/>
            <a:ext cx="1132469" cy="100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0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9459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00784" y="438182"/>
            <a:ext cx="7205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Право на осуществление нормальной жизнедеятельности</a:t>
            </a: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YS Text"/>
              </a:rPr>
              <a:t>ребенка-инвалида.</a:t>
            </a:r>
            <a:endParaRPr lang="ru-RU" b="1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224" y="1614023"/>
            <a:ext cx="8129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Физическая реабилитация и социальная адаптация инвалидов.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9224" y="2235866"/>
            <a:ext cx="80192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Согласно ст. 31 Федерального закона от 04.12.2007 N 329-ФЗ "О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физической культуре и спорте в Российской Федерации"18, физическая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YS Text"/>
              </a:rPr>
              <a:t>реабилитация и социальная адаптация инвалидов и лиц с ограниченными возможностями здоровья с использованием методов адаптивной физической культуры и адаптивного спорта осуществляются в реабилитационных центрах, физкультурно-спортивных клубах инвалидов, физкультурно-спортивных организациях.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4259549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512" y="390144"/>
            <a:ext cx="8317992" cy="6217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5670"/>
              </a:spcAft>
            </a:pPr>
            <a:r>
              <a:rPr lang="ru" sz="4100" spc="-10">
                <a:solidFill>
                  <a:srgbClr val="1F497D"/>
                </a:solidFill>
                <a:latin typeface="Calibri"/>
              </a:rPr>
              <a:t>Конвенция ООН (о доступности)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7512" y="1865376"/>
            <a:ext cx="8317992" cy="426720"/>
          </a:xfrm>
          <a:prstGeom prst="rect">
            <a:avLst/>
          </a:prstGeom>
          <a:solidFill>
            <a:srgbClr val="DD4F4D"/>
          </a:solidFill>
        </p:spPr>
        <p:txBody>
          <a:bodyPr lIns="0" tIns="0" rIns="0" bIns="0">
            <a:noAutofit/>
          </a:bodyPr>
          <a:lstStyle/>
          <a:p>
            <a:pPr indent="0">
              <a:spcBef>
                <a:spcPts val="5670"/>
              </a:spcBef>
            </a:pPr>
            <a:r>
              <a:rPr lang="ru" sz="3000" cap="small" spc="-15">
                <a:solidFill>
                  <a:srgbClr val="FFFFFF"/>
                </a:solidFill>
                <a:latin typeface="Calibri"/>
              </a:rPr>
              <a:t>ИНВАЛИДНОСТЬ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1040" y="2572512"/>
            <a:ext cx="3523488" cy="37429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>
              <a:lnSpc>
                <a:spcPts val="2736"/>
              </a:lnSpc>
            </a:pPr>
            <a:r>
              <a:rPr lang="ru" sz="2200" spc="5">
                <a:solidFill>
                  <a:srgbClr val="376092"/>
                </a:solidFill>
                <a:latin typeface="Calibri"/>
              </a:rPr>
              <a:t>является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 результатом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взаимодействия,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которое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происходит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 </a:t>
            </a:r>
            <a:r>
              <a:rPr lang="ru" sz="2200" spc="15">
                <a:solidFill>
                  <a:srgbClr val="953735"/>
                </a:solidFill>
                <a:latin typeface="Calibri"/>
              </a:rPr>
              <a:t>между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имеющими нарушения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здоровья </a:t>
            </a:r>
            <a:r>
              <a:rPr lang="ru" sz="2200" spc="15">
                <a:solidFill>
                  <a:srgbClr val="953735"/>
                </a:solidFill>
                <a:latin typeface="Calibri"/>
              </a:rPr>
              <a:t>людьми 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и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отношенческими </a:t>
            </a:r>
            <a:r>
              <a:rPr lang="ru" sz="2200" spc="15">
                <a:solidFill>
                  <a:srgbClr val="953735"/>
                </a:solidFill>
                <a:latin typeface="Calibri"/>
              </a:rPr>
              <a:t>и</a:t>
            </a:r>
            <a:r>
              <a:t/>
            </a:r>
            <a:br/>
            <a:r>
              <a:rPr lang="ru" sz="2200" spc="15">
                <a:solidFill>
                  <a:srgbClr val="953735"/>
                </a:solidFill>
                <a:latin typeface="Calibri"/>
              </a:rPr>
              <a:t>средовыми барьерами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,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и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которое мешает их полному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и эффективному участию в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жизни общества наравне с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другими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70704" y="1889760"/>
            <a:ext cx="2889504" cy="335280"/>
          </a:xfrm>
          <a:prstGeom prst="rect">
            <a:avLst/>
          </a:prstGeom>
          <a:solidFill>
            <a:srgbClr val="8964A4"/>
          </a:solidFill>
        </p:spPr>
        <p:txBody>
          <a:bodyPr lIns="0" tIns="0" rIns="0" bIns="0">
            <a:noAutofit/>
          </a:bodyPr>
          <a:lstStyle/>
          <a:p>
            <a:pPr marL="190500" indent="0"/>
            <a:r>
              <a:rPr lang="ru" sz="3000" spc="-15">
                <a:solidFill>
                  <a:srgbClr val="FFFFFF"/>
                </a:solidFill>
                <a:latin typeface="Calibri"/>
              </a:rPr>
              <a:t>ПРИНЯТЬ МЕРЫ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92040" y="2493264"/>
            <a:ext cx="3578352" cy="3608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>
              <a:lnSpc>
                <a:spcPts val="2736"/>
              </a:lnSpc>
            </a:pPr>
            <a:r>
              <a:rPr lang="ru" sz="1800" spc="10">
                <a:solidFill>
                  <a:srgbClr val="376092"/>
                </a:solidFill>
                <a:latin typeface="Calibri"/>
              </a:rPr>
              <a:t>для обеспечения инвалидам</a:t>
            </a:r>
            <a:r>
              <a:t/>
            </a:r>
            <a:br/>
            <a:r>
              <a:rPr lang="ru" sz="1800">
                <a:solidFill>
                  <a:srgbClr val="376092"/>
                </a:solidFill>
                <a:latin typeface="Calibri"/>
              </a:rPr>
              <a:t>доступа наравне с другими к</a:t>
            </a:r>
            <a:r>
              <a:t/>
            </a:r>
            <a:br/>
            <a:r>
              <a:rPr lang="ru" sz="1800">
                <a:solidFill>
                  <a:srgbClr val="376092"/>
                </a:solidFill>
                <a:latin typeface="Calibri"/>
              </a:rPr>
              <a:t>физическому окружению, к</a:t>
            </a:r>
            <a:r>
              <a:t/>
            </a:r>
            <a:br/>
            <a:r>
              <a:rPr lang="ru" sz="1800">
                <a:solidFill>
                  <a:srgbClr val="376092"/>
                </a:solidFill>
                <a:latin typeface="Calibri"/>
              </a:rPr>
              <a:t>транспорту, к информации и</a:t>
            </a:r>
            <a:r>
              <a:t/>
            </a:r>
            <a:br/>
            <a:r>
              <a:rPr lang="ru" sz="1800">
                <a:solidFill>
                  <a:srgbClr val="376092"/>
                </a:solidFill>
                <a:latin typeface="Calibri"/>
              </a:rPr>
              <a:t>связи,</a:t>
            </a:r>
            <a:r>
              <a:rPr lang="ru" sz="1800" spc="10">
                <a:solidFill>
                  <a:srgbClr val="376092"/>
                </a:solidFill>
                <a:latin typeface="Calibri"/>
              </a:rPr>
              <a:t> включая информ.-</a:t>
            </a:r>
            <a:r>
              <a:t/>
            </a:r>
            <a:br/>
            <a:r>
              <a:rPr lang="ru" sz="1800" spc="10">
                <a:solidFill>
                  <a:srgbClr val="376092"/>
                </a:solidFill>
                <a:latin typeface="Calibri"/>
              </a:rPr>
              <a:t>коммун. технологии и системы,</a:t>
            </a:r>
            <a:r>
              <a:t/>
            </a:r>
            <a:br/>
            <a:r>
              <a:rPr lang="ru" sz="1800" spc="10">
                <a:solidFill>
                  <a:srgbClr val="376092"/>
                </a:solidFill>
                <a:latin typeface="Calibri"/>
              </a:rPr>
              <a:t>а также к другим</a:t>
            </a:r>
            <a:r>
              <a:rPr lang="ru" sz="1800">
                <a:solidFill>
                  <a:srgbClr val="376092"/>
                </a:solidFill>
                <a:latin typeface="Calibri"/>
              </a:rPr>
              <a:t> объектам и</a:t>
            </a:r>
            <a:r>
              <a:t/>
            </a:r>
            <a:br/>
            <a:r>
              <a:rPr lang="ru" sz="1800">
                <a:solidFill>
                  <a:srgbClr val="376092"/>
                </a:solidFill>
                <a:latin typeface="Calibri"/>
              </a:rPr>
              <a:t>услугам.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Эти меры включают</a:t>
            </a:r>
            <a:r>
              <a:t/>
            </a:r>
            <a:br/>
            <a:r>
              <a:rPr lang="ru" sz="2200" spc="15">
                <a:solidFill>
                  <a:srgbClr val="953735"/>
                </a:solidFill>
                <a:latin typeface="Calibri"/>
              </a:rPr>
              <a:t>выявление и устранение</a:t>
            </a:r>
            <a:r>
              <a:t/>
            </a:r>
            <a:br/>
            <a:r>
              <a:rPr lang="ru" sz="2200" spc="15">
                <a:solidFill>
                  <a:srgbClr val="953735"/>
                </a:solidFill>
                <a:latin typeface="Calibri"/>
              </a:rPr>
              <a:t>препятствий и барьеров,</a:t>
            </a:r>
            <a:r>
              <a:t/>
            </a:r>
            <a:br/>
            <a:r>
              <a:rPr lang="ru" sz="2000" spc="5">
                <a:solidFill>
                  <a:srgbClr val="376092"/>
                </a:solidFill>
                <a:latin typeface="Calibri"/>
              </a:rPr>
              <a:t>мешающих доступности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0" y="0"/>
            <a:ext cx="7589520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63440"/>
            <a:ext cx="1450848" cy="713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51432" y="4663440"/>
            <a:ext cx="7461504" cy="670560"/>
          </a:xfrm>
          <a:prstGeom prst="rect">
            <a:avLst/>
          </a:prstGeom>
          <a:solidFill>
            <a:srgbClr val="2482C0"/>
          </a:solidFill>
        </p:spPr>
        <p:txBody>
          <a:bodyPr lIns="0" tIns="0" rIns="0" bIns="0">
            <a:noAutofit/>
          </a:bodyPr>
          <a:lstStyle/>
          <a:p>
            <a:pPr marL="127000" indent="0">
              <a:spcBef>
                <a:spcPts val="420"/>
              </a:spcBef>
              <a:spcAft>
                <a:spcPts val="1050"/>
              </a:spcAft>
            </a:pPr>
            <a:r>
              <a:rPr lang="ru" spc="10" dirty="0">
                <a:solidFill>
                  <a:srgbClr val="FFFFFF"/>
                </a:solidFill>
                <a:latin typeface="Calibri"/>
              </a:rPr>
              <a:t>Федеральный закон №419-ФЗ от 01.12.2014</a:t>
            </a:r>
          </a:p>
          <a:p>
            <a:pPr marL="254000" indent="0">
              <a:spcAft>
                <a:spcPts val="1050"/>
              </a:spcAft>
            </a:pPr>
            <a:r>
              <a:rPr lang="ru" spc="5" dirty="0">
                <a:solidFill>
                  <a:srgbClr val="FFFFFF"/>
                </a:solidFill>
                <a:latin typeface="Calibri"/>
              </a:rPr>
              <a:t>вступил в силу 01.01.2016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1432" y="5516880"/>
            <a:ext cx="7461504" cy="944880"/>
          </a:xfrm>
          <a:prstGeom prst="rect">
            <a:avLst/>
          </a:prstGeom>
          <a:solidFill>
            <a:srgbClr val="EFEDE0"/>
          </a:solidFill>
        </p:spPr>
        <p:txBody>
          <a:bodyPr lIns="0" tIns="0" rIns="0" bIns="0">
            <a:noAutofit/>
          </a:bodyPr>
          <a:lstStyle/>
          <a:p>
            <a:pPr marL="127000" marR="241300" indent="0">
              <a:lnSpc>
                <a:spcPts val="1824"/>
              </a:lnSpc>
              <a:spcBef>
                <a:spcPts val="1050"/>
              </a:spcBef>
            </a:pPr>
            <a:r>
              <a:rPr lang="ru" sz="1600" cap="small" spc="60">
                <a:solidFill>
                  <a:srgbClr val="376092"/>
                </a:solidFill>
                <a:latin typeface="Tahoma"/>
              </a:rPr>
              <a:t>«</a:t>
            </a:r>
            <a:r>
              <a:rPr lang="ru" sz="1600" spc="60">
                <a:solidFill>
                  <a:srgbClr val="953735"/>
                </a:solidFill>
                <a:latin typeface="Tahoma"/>
              </a:rPr>
              <a:t>О внесении изменений в</a:t>
            </a:r>
            <a:r>
              <a:rPr lang="ru" sz="1800" spc="10">
                <a:solidFill>
                  <a:srgbClr val="953735"/>
                </a:solidFill>
                <a:latin typeface="Calibri"/>
              </a:rPr>
              <a:t> </a:t>
            </a:r>
            <a:r>
              <a:rPr lang="ru" sz="1800" spc="10">
                <a:solidFill>
                  <a:srgbClr val="376092"/>
                </a:solidFill>
                <a:latin typeface="Calibri"/>
              </a:rPr>
              <a:t>отдельные</a:t>
            </a:r>
            <a:r>
              <a:rPr lang="ru" sz="1600" spc="60">
                <a:solidFill>
                  <a:srgbClr val="376092"/>
                </a:solidFill>
                <a:latin typeface="Tahoma"/>
              </a:rPr>
              <a:t> </a:t>
            </a:r>
            <a:r>
              <a:rPr lang="ru" sz="1600" spc="60">
                <a:solidFill>
                  <a:srgbClr val="953735"/>
                </a:solidFill>
                <a:latin typeface="Tahoma"/>
              </a:rPr>
              <a:t>законодательные</a:t>
            </a:r>
            <a:r>
              <a:t/>
            </a:r>
            <a:br/>
            <a:r>
              <a:rPr lang="ru" sz="1600" spc="60">
                <a:solidFill>
                  <a:srgbClr val="953735"/>
                </a:solidFill>
                <a:latin typeface="Tahoma"/>
              </a:rPr>
              <a:t>акты</a:t>
            </a:r>
            <a:r>
              <a:rPr lang="ru" sz="1800" spc="10">
                <a:solidFill>
                  <a:srgbClr val="953735"/>
                </a:solidFill>
                <a:latin typeface="Calibri"/>
              </a:rPr>
              <a:t> </a:t>
            </a:r>
            <a:r>
              <a:rPr lang="ru" sz="1800" spc="10">
                <a:solidFill>
                  <a:srgbClr val="376092"/>
                </a:solidFill>
                <a:latin typeface="Calibri"/>
              </a:rPr>
              <a:t>Российской Федерации по вопросам социальной защиты</a:t>
            </a:r>
            <a:r>
              <a:t/>
            </a:r>
            <a:br/>
            <a:r>
              <a:rPr lang="ru" sz="1800" spc="10">
                <a:solidFill>
                  <a:srgbClr val="376092"/>
                </a:solidFill>
                <a:latin typeface="Calibri"/>
              </a:rPr>
              <a:t>инвалидов</a:t>
            </a:r>
            <a:r>
              <a:rPr lang="ru" sz="1600" spc="60">
                <a:solidFill>
                  <a:srgbClr val="376092"/>
                </a:solidFill>
                <a:latin typeface="Tahoma"/>
              </a:rPr>
              <a:t> </a:t>
            </a:r>
            <a:r>
              <a:rPr lang="ru" sz="1600" spc="60">
                <a:solidFill>
                  <a:srgbClr val="953735"/>
                </a:solidFill>
                <a:latin typeface="Tahoma"/>
              </a:rPr>
              <a:t>в связи с ратификацией Конвенции</a:t>
            </a:r>
            <a:r>
              <a:rPr lang="ru" sz="1800" spc="10">
                <a:solidFill>
                  <a:srgbClr val="953735"/>
                </a:solidFill>
                <a:latin typeface="Calibri"/>
              </a:rPr>
              <a:t> </a:t>
            </a:r>
            <a:r>
              <a:rPr lang="ru" sz="1800" spc="10">
                <a:solidFill>
                  <a:srgbClr val="376092"/>
                </a:solidFill>
                <a:latin typeface="Calibri"/>
              </a:rPr>
              <a:t>о правах</a:t>
            </a:r>
            <a:r>
              <a:t/>
            </a:r>
            <a:br/>
            <a:r>
              <a:rPr lang="ru" sz="1800" spc="10">
                <a:solidFill>
                  <a:srgbClr val="376092"/>
                </a:solidFill>
                <a:latin typeface="Calibri"/>
              </a:rPr>
              <a:t>инвалидов»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38" y="124968"/>
            <a:ext cx="1275106" cy="1135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6424" y="692948"/>
            <a:ext cx="7808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 живем в период, когда идет смена приоритетов. И сегодня на первый план выходит уже не младенческая смертность, а инвалидность детей. Почти 700 тысяч детей — инвалидов детства сегодня в России. Ещё около 3 млн детей находятся в группе риска по инвалидности. И это самое печальное, что на фоне снижения младенческой смертности мы имеем рост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инвалидизации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«Тем детям, которые раньше умирали, мы сохраняем жизнь, но иногда, к сожалению, не сохраняем им здоровье. И понятно, что эти два явления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взаимосвязаны» 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(Научный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НМИЦ здоровья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РАН,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наук, профессор,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исполкома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Союза педиатров России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Баранов)</a:t>
            </a:r>
          </a:p>
          <a:p>
            <a:endParaRPr lang="ru-RU" sz="1600" b="0" i="0" dirty="0" smtClean="0">
              <a:solidFill>
                <a:srgbClr val="2B365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0" i="0" dirty="0" smtClean="0">
                <a:solidFill>
                  <a:srgbClr val="2B365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«В Татарстане 275 тыс., или 7% от населения — инвалиды. Порядка 16 тыс. из них — это дети с инвалидностью. Мы наблюдаем тенденцию, что среди людей старше 18 лет инвалидов становится год от года меньше, а численность детей с инвалидностью, к сожалению, прирастает» </a:t>
            </a:r>
          </a:p>
          <a:p>
            <a:pPr algn="r"/>
            <a:r>
              <a:rPr lang="ru-RU" sz="1600" b="0" i="0" dirty="0" smtClean="0">
                <a:solidFill>
                  <a:srgbClr val="2B365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труда, занятости и социальной защиты РТ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Эльмира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/>
            <a:endParaRPr lang="ru-RU" sz="1600" dirty="0">
              <a:solidFill>
                <a:srgbClr val="2B365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«Основная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детской инвалидности в Татарстане — психические заболевания. На втором месте  — болезни нервной системы, на третьем — врожденные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аномалии» 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(Руководитель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главный эксперт по медико-социальной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бюро меди-социальной экспертизы РТ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Ригель Низамов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0" i="0" dirty="0">
              <a:solidFill>
                <a:srgbClr val="2B365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269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7112"/>
            <a:ext cx="9144000" cy="231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5320" y="530352"/>
            <a:ext cx="8013192" cy="3931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3000" spc="-15">
                <a:solidFill>
                  <a:srgbClr val="1F497D"/>
                </a:solidFill>
                <a:latin typeface="Calibri"/>
              </a:rPr>
              <a:t>Маломобильные группы населения (МГН)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3192" y="1627632"/>
            <a:ext cx="8497824" cy="42245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55600" marR="355600" indent="-342900">
              <a:lnSpc>
                <a:spcPts val="2904"/>
              </a:lnSpc>
              <a:spcAft>
                <a:spcPts val="210"/>
              </a:spcAft>
            </a:pPr>
            <a:r>
              <a:rPr lang="ru" sz="2500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"...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люди, испытывающие </a:t>
            </a:r>
            <a:r>
              <a:rPr lang="ru" sz="2500" spc="10" dirty="0" smtClean="0">
                <a:solidFill>
                  <a:srgbClr val="953735"/>
                </a:solidFill>
                <a:latin typeface="Calibri"/>
              </a:rPr>
              <a:t>затруднения </a:t>
            </a:r>
            <a:r>
              <a:rPr lang="ru" sz="2500" spc="10" dirty="0" smtClean="0">
                <a:solidFill>
                  <a:srgbClr val="953735"/>
                </a:solidFill>
                <a:latin typeface="Calibri"/>
              </a:rPr>
              <a:t>при самостоятельном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передвижении</a:t>
            </a:r>
            <a:r>
              <a:rPr lang="ru" sz="2500" spc="10" dirty="0" smtClean="0">
                <a:solidFill>
                  <a:srgbClr val="953735"/>
                </a:solidFill>
                <a:latin typeface="Calibri"/>
              </a:rPr>
              <a:t>, </a:t>
            </a:r>
            <a:r>
              <a:rPr lang="ru" sz="2500" spc="10" dirty="0" smtClean="0">
                <a:solidFill>
                  <a:srgbClr val="376092"/>
                </a:solidFill>
                <a:latin typeface="Calibri"/>
              </a:rPr>
              <a:t>получении </a:t>
            </a:r>
            <a:r>
              <a:rPr lang="ru" sz="2500" spc="10" dirty="0">
                <a:solidFill>
                  <a:srgbClr val="376092"/>
                </a:solidFill>
                <a:latin typeface="Calibri"/>
              </a:rPr>
              <a:t>услуги</a:t>
            </a:r>
            <a:r>
              <a:rPr lang="ru" sz="2500" cap="small" spc="10" dirty="0">
                <a:solidFill>
                  <a:srgbClr val="953735"/>
                </a:solidFill>
                <a:latin typeface="Calibri"/>
              </a:rPr>
              <a:t>,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 </a:t>
            </a:r>
            <a:r>
              <a:rPr lang="ru" sz="2500" spc="10" dirty="0" smtClean="0">
                <a:solidFill>
                  <a:srgbClr val="953735"/>
                </a:solidFill>
                <a:latin typeface="Calibri"/>
              </a:rPr>
              <a:t>необходимой информации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или при ориентировании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в пространстве.</a:t>
            </a:r>
          </a:p>
          <a:p>
            <a:pPr marL="635000" indent="-279400">
              <a:spcAft>
                <a:spcPts val="1260"/>
              </a:spcAft>
            </a:pPr>
            <a:r>
              <a:rPr lang="ru" sz="2500" spc="10" dirty="0">
                <a:solidFill>
                  <a:srgbClr val="4F81B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376092"/>
                </a:solidFill>
                <a:latin typeface="Calibri"/>
              </a:rPr>
              <a:t>инвалиды,</a:t>
            </a:r>
          </a:p>
          <a:p>
            <a:pPr marL="635000" marR="1016000" indent="-279400">
              <a:lnSpc>
                <a:spcPts val="2616"/>
              </a:lnSpc>
              <a:spcAft>
                <a:spcPts val="210"/>
              </a:spcAft>
            </a:pPr>
            <a:r>
              <a:rPr lang="ru" sz="2200" spc="15" dirty="0">
                <a:solidFill>
                  <a:srgbClr val="4F81BD"/>
                </a:solidFill>
                <a:latin typeface="Calibri"/>
              </a:rPr>
              <a:t>□ </a:t>
            </a:r>
            <a:r>
              <a:rPr lang="ru" sz="2200" spc="15" dirty="0">
                <a:solidFill>
                  <a:srgbClr val="376092"/>
                </a:solidFill>
                <a:latin typeface="Calibri"/>
              </a:rPr>
              <a:t>люди с временным нарушением</a:t>
            </a:r>
            <a:r>
              <a:rPr dirty="0"/>
              <a:t/>
            </a:r>
            <a:br>
              <a:rPr dirty="0"/>
            </a:br>
            <a:r>
              <a:rPr lang="ru" sz="2200" spc="15" dirty="0">
                <a:solidFill>
                  <a:srgbClr val="376092"/>
                </a:solidFill>
                <a:latin typeface="Calibri"/>
              </a:rPr>
              <a:t>здоровья,</a:t>
            </a:r>
          </a:p>
          <a:p>
            <a:pPr marL="635000" indent="-279400">
              <a:lnSpc>
                <a:spcPts val="3168"/>
              </a:lnSpc>
            </a:pPr>
            <a:r>
              <a:rPr lang="ru" sz="2200" spc="15" dirty="0">
                <a:solidFill>
                  <a:srgbClr val="4F81BD"/>
                </a:solidFill>
                <a:latin typeface="Calibri"/>
              </a:rPr>
              <a:t>□ </a:t>
            </a:r>
            <a:r>
              <a:rPr lang="ru" sz="2200" spc="15" dirty="0">
                <a:solidFill>
                  <a:srgbClr val="376092"/>
                </a:solidFill>
                <a:latin typeface="Calibri"/>
              </a:rPr>
              <a:t>беременные женщины,</a:t>
            </a:r>
          </a:p>
          <a:p>
            <a:pPr marL="635000" indent="-279400">
              <a:lnSpc>
                <a:spcPts val="3168"/>
              </a:lnSpc>
            </a:pPr>
            <a:r>
              <a:rPr lang="ru" sz="2200" spc="15" dirty="0">
                <a:solidFill>
                  <a:srgbClr val="4F81BD"/>
                </a:solidFill>
                <a:latin typeface="Calibri"/>
              </a:rPr>
              <a:t>□ </a:t>
            </a:r>
            <a:r>
              <a:rPr lang="ru" sz="2200" spc="15" dirty="0">
                <a:solidFill>
                  <a:srgbClr val="376092"/>
                </a:solidFill>
                <a:latin typeface="Calibri"/>
              </a:rPr>
              <a:t>люди преклонного возраста,</a:t>
            </a:r>
          </a:p>
          <a:p>
            <a:pPr marL="635000" indent="-279400">
              <a:lnSpc>
                <a:spcPts val="3168"/>
              </a:lnSpc>
            </a:pPr>
            <a:r>
              <a:rPr lang="ru" sz="2200" spc="15" dirty="0">
                <a:solidFill>
                  <a:srgbClr val="4F81BD"/>
                </a:solidFill>
                <a:latin typeface="Calibri"/>
              </a:rPr>
              <a:t>□ </a:t>
            </a:r>
            <a:r>
              <a:rPr lang="ru" sz="2200" spc="15" dirty="0">
                <a:solidFill>
                  <a:srgbClr val="376092"/>
                </a:solidFill>
                <a:latin typeface="Calibri"/>
              </a:rPr>
              <a:t>люди с детскими колясками и т.п..."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7136" y="195072"/>
            <a:ext cx="7818120" cy="10576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808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Из выступления Г.Г.Лекарева на 10-й сессии</a:t>
            </a:r>
          </a:p>
          <a:p>
            <a:pPr indent="0">
              <a:lnSpc>
                <a:spcPts val="2808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Конференции государств-участников Конвенции о</a:t>
            </a:r>
          </a:p>
          <a:p>
            <a:pPr indent="0">
              <a:lnSpc>
                <a:spcPts val="2808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правах инвалидов</a:t>
            </a:r>
            <a:r>
              <a:rPr lang="ru" sz="2100" spc="10">
                <a:solidFill>
                  <a:srgbClr val="1F497D"/>
                </a:solidFill>
                <a:latin typeface="Calibri"/>
              </a:rPr>
              <a:t> (13-15 июня 2017 г., Нью-Йорк, США)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6280" y="1667256"/>
            <a:ext cx="7994904" cy="41727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17500" marR="279400" indent="-317500">
              <a:lnSpc>
                <a:spcPts val="2688"/>
              </a:lnSpc>
              <a:spcAft>
                <a:spcPts val="420"/>
              </a:spcAft>
            </a:pPr>
            <a:r>
              <a:rPr lang="ru" sz="2200" spc="15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Основная цель программы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(Доступная среда) -</a:t>
            </a:r>
            <a:r>
              <a:t/>
            </a:r>
            <a:br/>
            <a:r>
              <a:rPr lang="ru" sz="2200" spc="15">
                <a:solidFill>
                  <a:srgbClr val="953735"/>
                </a:solidFill>
                <a:latin typeface="Calibri"/>
              </a:rPr>
              <a:t>позволить инвалидам вести самостоятельный образ</a:t>
            </a:r>
            <a:r>
              <a:t/>
            </a:r>
            <a:br/>
            <a:r>
              <a:rPr lang="ru" sz="2200" spc="15">
                <a:solidFill>
                  <a:srgbClr val="953735"/>
                </a:solidFill>
                <a:latin typeface="Calibri"/>
              </a:rPr>
              <a:t>жизни.</a:t>
            </a:r>
            <a:r>
              <a:rPr lang="ru" sz="2200" spc="5">
                <a:solidFill>
                  <a:srgbClr val="953735"/>
                </a:solidFill>
                <a:latin typeface="Calibri"/>
              </a:rPr>
              <a:t> 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Так,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 в 3,5 раза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(с 14,4% до 50,7%)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 удалось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повысить долю доступных приоритетных объектов.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Возросло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 в 4,5 раза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(с 4,6% до 20,8%)</a:t>
            </a:r>
            <a:r>
              <a:rPr lang="ru" sz="2200" spc="15">
                <a:solidFill>
                  <a:srgbClr val="376092"/>
                </a:solidFill>
                <a:latin typeface="Calibri"/>
              </a:rPr>
              <a:t> число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общеобразовательных организаций, в которых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создана универсальная безбарьерная среда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 для</a:t>
            </a:r>
            <a:r>
              <a:t/>
            </a:r>
            <a:br/>
            <a:r>
              <a:rPr lang="ru" sz="2200" spc="5">
                <a:solidFill>
                  <a:srgbClr val="376092"/>
                </a:solidFill>
                <a:latin typeface="Calibri"/>
              </a:rPr>
              <a:t>инклюзивного образования детей-инвалидов.</a:t>
            </a:r>
          </a:p>
          <a:p>
            <a:pPr marL="317500" marR="279400" indent="-317500">
              <a:lnSpc>
                <a:spcPts val="2688"/>
              </a:lnSpc>
            </a:pPr>
            <a:r>
              <a:rPr lang="ru" sz="2200" spc="15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200" spc="15">
                <a:solidFill>
                  <a:srgbClr val="953735"/>
                </a:solidFill>
                <a:latin typeface="Calibri"/>
              </a:rPr>
              <a:t>С 1 июля 2016 года</a:t>
            </a:r>
            <a:r>
              <a:rPr lang="ru" sz="2200" spc="5">
                <a:solidFill>
                  <a:srgbClr val="953735"/>
                </a:solidFill>
                <a:latin typeface="Calibri"/>
              </a:rPr>
              <a:t> </a:t>
            </a:r>
            <a:r>
              <a:rPr lang="ru" sz="2200" spc="5">
                <a:solidFill>
                  <a:srgbClr val="376092"/>
                </a:solidFill>
                <a:latin typeface="Calibri"/>
              </a:rPr>
              <a:t>установлено и строго соблюдается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требование о запрете строительства и ввода в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эксплуатацию недоступных для инвалидов</a:t>
            </a:r>
            <a:r>
              <a:t/>
            </a:r>
            <a:br/>
            <a:r>
              <a:rPr lang="ru" sz="2200" spc="15">
                <a:solidFill>
                  <a:srgbClr val="376092"/>
                </a:solidFill>
                <a:latin typeface="Calibri"/>
              </a:rPr>
              <a:t>инфраструктурных объектов и транспортных средств.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280" y="560832"/>
            <a:ext cx="8235696" cy="3931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30200" indent="-317500">
              <a:spcAft>
                <a:spcPts val="5250"/>
              </a:spcAft>
            </a:pPr>
            <a:r>
              <a:rPr lang="ru" sz="3000" spc="-15">
                <a:solidFill>
                  <a:srgbClr val="1F497D"/>
                </a:solidFill>
                <a:latin typeface="Calibri"/>
              </a:rPr>
              <a:t>Федеральный закон № 419-ФЗ (с 01.01.2016)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6280" y="1819656"/>
            <a:ext cx="8235696" cy="40690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30200" marR="355600" indent="-317500">
              <a:lnSpc>
                <a:spcPts val="3480"/>
              </a:lnSpc>
              <a:spcBef>
                <a:spcPts val="5250"/>
              </a:spcBef>
              <a:spcAft>
                <a:spcPts val="420"/>
              </a:spcAft>
            </a:pPr>
            <a:r>
              <a:rPr lang="ru" sz="2500" spc="1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Впервые - 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отраслевой принцип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в работе по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формированию доступной среды (нормативной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основы, управления, организации работы)</a:t>
            </a:r>
          </a:p>
          <a:p>
            <a:pPr marL="330200" marR="355600" indent="-317500">
              <a:lnSpc>
                <a:spcPts val="3456"/>
              </a:lnSpc>
              <a:spcAft>
                <a:spcPts val="420"/>
              </a:spcAft>
            </a:pPr>
            <a:r>
              <a:rPr lang="ru" sz="2500" spc="1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Новые 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задачи и ответственность органов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власти и организаций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, в т.ч. негосударственных,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по соблюдению прав инвалидов 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во всех сферах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жизнедеятельности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(комплексный подход)</a:t>
            </a:r>
          </a:p>
          <a:p>
            <a:pPr marL="330200" marR="355600" indent="-317500">
              <a:lnSpc>
                <a:spcPts val="3504"/>
              </a:lnSpc>
            </a:pPr>
            <a:r>
              <a:rPr lang="ru" sz="2500" spc="1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Новые принципиальные подходы к решению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проблемы доступности (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приоритет услуге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26792" y="6370320"/>
            <a:ext cx="6132576" cy="198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2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560832"/>
            <a:ext cx="8071104" cy="55290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1488" y="6440424"/>
            <a:ext cx="6135624" cy="198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3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576" y="329184"/>
            <a:ext cx="7994904" cy="807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720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Государственная программа РФ «Доступная среда»</a:t>
            </a:r>
          </a:p>
          <a:p>
            <a:pPr indent="0" algn="just">
              <a:lnSpc>
                <a:spcPts val="3720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на 2011-2020 годы</a:t>
            </a:r>
            <a:r>
              <a:rPr lang="ru" sz="2100" spc="10">
                <a:solidFill>
                  <a:srgbClr val="1F497D"/>
                </a:solidFill>
                <a:latin typeface="Calibri"/>
              </a:rPr>
              <a:t> (ПП РФ от 01.12.2015</a:t>
            </a:r>
            <a:r>
              <a:rPr lang="ru" sz="2600" spc="10">
                <a:solidFill>
                  <a:srgbClr val="1F497D"/>
                </a:solidFill>
                <a:latin typeface="Calibri"/>
              </a:rPr>
              <a:t> N1297) - ЦЕЛИ: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7136" y="1947672"/>
            <a:ext cx="2618232" cy="326136"/>
          </a:xfrm>
          <a:prstGeom prst="rect">
            <a:avLst/>
          </a:prstGeom>
          <a:solidFill>
            <a:srgbClr val="DD4F4D"/>
          </a:solidFill>
        </p:spPr>
        <p:txBody>
          <a:bodyPr lIns="0" tIns="0" rIns="0" bIns="0">
            <a:noAutofit/>
          </a:bodyPr>
          <a:lstStyle/>
          <a:p>
            <a:pPr marL="114300" indent="0"/>
            <a:r>
              <a:rPr lang="ru" sz="2500" spc="10">
                <a:solidFill>
                  <a:srgbClr val="FFFFFF"/>
                </a:solidFill>
                <a:latin typeface="Calibri"/>
              </a:rPr>
              <a:t>Подпрограмма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1040" y="2508504"/>
            <a:ext cx="3599688" cy="32400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marR="38100" indent="0">
              <a:lnSpc>
                <a:spcPts val="2904"/>
              </a:lnSpc>
            </a:pPr>
            <a:r>
              <a:rPr lang="ru" sz="2500" spc="10">
                <a:solidFill>
                  <a:srgbClr val="953735"/>
                </a:solidFill>
                <a:latin typeface="Calibri"/>
              </a:rPr>
              <a:t>1. Обеспечение условий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доступности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приоритетных объектов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и услуг в приоритетных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сферах</a:t>
            </a:r>
          </a:p>
          <a:p>
            <a:pPr marL="12700" marR="38100" indent="0">
              <a:lnSpc>
                <a:spcPts val="2904"/>
              </a:lnSpc>
            </a:pPr>
            <a:r>
              <a:rPr lang="ru" sz="2500" spc="10">
                <a:solidFill>
                  <a:srgbClr val="953735"/>
                </a:solidFill>
                <a:latin typeface="Calibri"/>
              </a:rPr>
              <a:t>жизнедеятельности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инвалидов и других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маломобильных групп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населения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13376" y="1944624"/>
            <a:ext cx="3645408" cy="329184"/>
          </a:xfrm>
          <a:prstGeom prst="rect">
            <a:avLst/>
          </a:prstGeom>
          <a:solidFill>
            <a:srgbClr val="8964A4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500" spc="10">
                <a:solidFill>
                  <a:srgbClr val="FFFFFF"/>
                </a:solidFill>
                <a:latin typeface="Calibri"/>
              </a:rPr>
              <a:t>Подпрограммы 2 и 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98136" y="2575560"/>
            <a:ext cx="3752088" cy="32522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>
              <a:lnSpc>
                <a:spcPts val="3480"/>
              </a:lnSpc>
            </a:pPr>
            <a:r>
              <a:rPr lang="ru" sz="2500" spc="10">
                <a:solidFill>
                  <a:srgbClr val="376092"/>
                </a:solidFill>
                <a:latin typeface="Calibri"/>
              </a:rPr>
              <a:t>2. Совершенствование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системы комплексной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реабилитации и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абилитации инвалидов</a:t>
            </a:r>
          </a:p>
          <a:p>
            <a:pPr marL="12700" indent="0">
              <a:lnSpc>
                <a:spcPts val="3120"/>
              </a:lnSpc>
            </a:pPr>
            <a:r>
              <a:rPr lang="ru" sz="2500" spc="10">
                <a:latin typeface="Calibri"/>
              </a:rPr>
              <a:t>3. Совершенствование</a:t>
            </a:r>
            <a:r>
              <a:t/>
            </a:r>
            <a:br/>
            <a:r>
              <a:rPr lang="ru" sz="2500" spc="10">
                <a:latin typeface="Calibri"/>
              </a:rPr>
              <a:t>государственной системы</a:t>
            </a:r>
            <a:r>
              <a:t/>
            </a:r>
            <a:br/>
            <a:r>
              <a:rPr lang="ru" sz="2500" spc="10">
                <a:latin typeface="Calibri"/>
              </a:rPr>
              <a:t>медико-социальной</a:t>
            </a:r>
            <a:r>
              <a:t/>
            </a:r>
            <a:br/>
            <a:r>
              <a:rPr lang="ru" sz="2500" spc="10">
                <a:latin typeface="Calibri"/>
              </a:rPr>
              <a:t>экспертизы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85544" y="6339840"/>
            <a:ext cx="6132576" cy="198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2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7112"/>
            <a:ext cx="9144000" cy="231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38328"/>
            <a:ext cx="9012936" cy="8595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749300" indent="-241300">
              <a:spcAft>
                <a:spcPts val="840"/>
              </a:spcAft>
            </a:pPr>
            <a:r>
              <a:rPr lang="ru" sz="3000" spc="-15">
                <a:solidFill>
                  <a:srgbClr val="1F497D"/>
                </a:solidFill>
                <a:latin typeface="Calibri"/>
              </a:rPr>
              <a:t>Целевые индикаторы и показатели ГП</a:t>
            </a:r>
          </a:p>
          <a:p>
            <a:pPr marL="749300" indent="-241300">
              <a:spcAft>
                <a:spcPts val="840"/>
              </a:spcAft>
            </a:pPr>
            <a:r>
              <a:rPr lang="ru" sz="3000" spc="-20">
                <a:solidFill>
                  <a:srgbClr val="1F497D"/>
                </a:solidFill>
                <a:latin typeface="Calibri"/>
              </a:rPr>
              <a:t>(</a:t>
            </a:r>
            <a:r>
              <a:rPr lang="ru" sz="3000" spc="-20">
                <a:solidFill>
                  <a:srgbClr val="953735"/>
                </a:solidFill>
                <a:latin typeface="Calibri"/>
              </a:rPr>
              <a:t>и ожидаемые результаты к 2020 году</a:t>
            </a:r>
            <a:r>
              <a:rPr lang="ru" sz="3000" spc="-20">
                <a:solidFill>
                  <a:srgbClr val="1F497D"/>
                </a:solidFill>
                <a:latin typeface="Calibri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749552"/>
            <a:ext cx="9012936" cy="4358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749300" marR="342900" indent="-241300">
              <a:lnSpc>
                <a:spcPts val="3816"/>
              </a:lnSpc>
              <a:spcBef>
                <a:spcPts val="1260"/>
              </a:spcBef>
              <a:spcAft>
                <a:spcPts val="420"/>
              </a:spcAft>
            </a:pPr>
            <a:r>
              <a:rPr lang="ru" sz="3000" spc="-15">
                <a:solidFill>
                  <a:srgbClr val="C0504D"/>
                </a:solidFill>
                <a:latin typeface="Calibri"/>
              </a:rPr>
              <a:t>□ </a:t>
            </a:r>
            <a:r>
              <a:rPr lang="ru" sz="3000" spc="-15">
                <a:solidFill>
                  <a:srgbClr val="953735"/>
                </a:solidFill>
                <a:latin typeface="Calibri"/>
              </a:rPr>
              <a:t>1. Доля доступных для инвалидов</a:t>
            </a:r>
            <a:r>
              <a:rPr lang="ru" sz="3000" spc="-20">
                <a:solidFill>
                  <a:srgbClr val="953735"/>
                </a:solidFill>
                <a:latin typeface="Calibri"/>
              </a:rPr>
              <a:t> </a:t>
            </a:r>
            <a:r>
              <a:rPr lang="ru" sz="3000" spc="-20">
                <a:solidFill>
                  <a:srgbClr val="376092"/>
                </a:solidFill>
                <a:latin typeface="Calibri"/>
              </a:rPr>
              <a:t>и других</a:t>
            </a:r>
            <a:r>
              <a:t/>
            </a:r>
            <a:br/>
            <a:r>
              <a:rPr lang="ru" sz="3000" spc="-20">
                <a:solidFill>
                  <a:srgbClr val="376092"/>
                </a:solidFill>
                <a:latin typeface="Calibri"/>
              </a:rPr>
              <a:t>МГН приоритетных</a:t>
            </a:r>
            <a:r>
              <a:rPr lang="ru" sz="3000" spc="-15">
                <a:solidFill>
                  <a:srgbClr val="376092"/>
                </a:solidFill>
                <a:latin typeface="Calibri"/>
              </a:rPr>
              <a:t> </a:t>
            </a:r>
            <a:r>
              <a:rPr lang="ru" sz="3000" spc="-15">
                <a:solidFill>
                  <a:srgbClr val="953735"/>
                </a:solidFill>
                <a:latin typeface="Calibri"/>
              </a:rPr>
              <a:t>объектов</a:t>
            </a:r>
            <a:r>
              <a:rPr lang="ru" sz="3000" spc="-20">
                <a:solidFill>
                  <a:srgbClr val="953735"/>
                </a:solidFill>
                <a:latin typeface="Calibri"/>
              </a:rPr>
              <a:t> </a:t>
            </a:r>
            <a:r>
              <a:rPr lang="ru" sz="3000" spc="-20">
                <a:solidFill>
                  <a:srgbClr val="376092"/>
                </a:solidFill>
                <a:latin typeface="Calibri"/>
              </a:rPr>
              <a:t>социальной,</a:t>
            </a:r>
            <a:r>
              <a:t/>
            </a:r>
            <a:br/>
            <a:r>
              <a:rPr lang="ru" sz="3000" spc="-20">
                <a:solidFill>
                  <a:srgbClr val="376092"/>
                </a:solidFill>
                <a:latin typeface="Calibri"/>
              </a:rPr>
              <a:t>транспортной, инженерной инфраструктуры</a:t>
            </a:r>
            <a:r>
              <a:rPr lang="ru" sz="3000" spc="-15">
                <a:solidFill>
                  <a:srgbClr val="376092"/>
                </a:solidFill>
                <a:latin typeface="Calibri"/>
              </a:rPr>
              <a:t> в</a:t>
            </a:r>
            <a:r>
              <a:t/>
            </a:r>
            <a:br/>
            <a:r>
              <a:rPr lang="ru" sz="3000" spc="-15">
                <a:solidFill>
                  <a:srgbClr val="376092"/>
                </a:solidFill>
                <a:latin typeface="Calibri"/>
              </a:rPr>
              <a:t>общем количестве приоритетных объектов</a:t>
            </a:r>
            <a:r>
              <a:t/>
            </a:r>
            <a:br/>
            <a:r>
              <a:rPr lang="ru" sz="3000" spc="-15">
                <a:solidFill>
                  <a:srgbClr val="376092"/>
                </a:solidFill>
                <a:latin typeface="Calibri"/>
              </a:rPr>
              <a:t>(</a:t>
            </a:r>
            <a:r>
              <a:rPr lang="ru" sz="3000" spc="-15">
                <a:solidFill>
                  <a:srgbClr val="953735"/>
                </a:solidFill>
                <a:latin typeface="Calibri"/>
              </a:rPr>
              <a:t>68,2%</a:t>
            </a:r>
            <a:r>
              <a:rPr lang="ru" sz="3000" spc="-20">
                <a:solidFill>
                  <a:srgbClr val="953735"/>
                </a:solidFill>
                <a:latin typeface="Calibri"/>
              </a:rPr>
              <a:t> </a:t>
            </a:r>
            <a:r>
              <a:rPr lang="ru" sz="3000" spc="-20">
                <a:solidFill>
                  <a:srgbClr val="376092"/>
                </a:solidFill>
                <a:latin typeface="Calibri"/>
              </a:rPr>
              <a:t>к 2020 г.)</a:t>
            </a:r>
          </a:p>
          <a:p>
            <a:pPr marL="749300" marR="342900" indent="-241300">
              <a:lnSpc>
                <a:spcPts val="3840"/>
              </a:lnSpc>
            </a:pPr>
            <a:r>
              <a:rPr lang="ru" sz="3000" spc="-15">
                <a:solidFill>
                  <a:srgbClr val="C0504D"/>
                </a:solidFill>
                <a:latin typeface="Calibri"/>
              </a:rPr>
              <a:t>□ </a:t>
            </a:r>
            <a:r>
              <a:rPr lang="ru" sz="3000" spc="-15">
                <a:solidFill>
                  <a:srgbClr val="953735"/>
                </a:solidFill>
                <a:latin typeface="Calibri"/>
              </a:rPr>
              <a:t>2. Доля инвалидов, положительно</a:t>
            </a:r>
            <a:r>
              <a:t/>
            </a:r>
            <a:br/>
            <a:r>
              <a:rPr lang="ru" sz="3000" spc="-15">
                <a:solidFill>
                  <a:srgbClr val="953735"/>
                </a:solidFill>
                <a:latin typeface="Calibri"/>
              </a:rPr>
              <a:t>оценивающих отношение населения</a:t>
            </a:r>
            <a:r>
              <a:rPr lang="ru" sz="3000" spc="-20">
                <a:solidFill>
                  <a:srgbClr val="953735"/>
                </a:solidFill>
                <a:latin typeface="Calibri"/>
              </a:rPr>
              <a:t> </a:t>
            </a:r>
            <a:r>
              <a:rPr lang="ru" sz="3000" spc="-20">
                <a:solidFill>
                  <a:srgbClr val="376092"/>
                </a:solidFill>
                <a:latin typeface="Calibri"/>
              </a:rPr>
              <a:t>к</a:t>
            </a:r>
          </a:p>
          <a:p>
            <a:pPr marL="749300" marR="342900" indent="0">
              <a:lnSpc>
                <a:spcPts val="3840"/>
              </a:lnSpc>
            </a:pPr>
            <a:r>
              <a:rPr lang="ru" sz="3000" spc="-20">
                <a:solidFill>
                  <a:srgbClr val="376092"/>
                </a:solidFill>
                <a:latin typeface="Calibri"/>
              </a:rPr>
              <a:t>проблемам инвалидов, в общей численности</a:t>
            </a:r>
            <a:r>
              <a:t/>
            </a:r>
            <a:br/>
            <a:r>
              <a:rPr lang="ru" sz="3000" spc="-20">
                <a:solidFill>
                  <a:srgbClr val="376092"/>
                </a:solidFill>
                <a:latin typeface="Calibri"/>
              </a:rPr>
              <a:t>опрошенных инвалидов</a:t>
            </a:r>
            <a:r>
              <a:rPr lang="ru" sz="3000" spc="-15">
                <a:solidFill>
                  <a:srgbClr val="376092"/>
                </a:solidFill>
                <a:latin typeface="Calibri"/>
              </a:rPr>
              <a:t> (</a:t>
            </a:r>
            <a:r>
              <a:rPr lang="ru" sz="3000" spc="-15">
                <a:solidFill>
                  <a:srgbClr val="953735"/>
                </a:solidFill>
                <a:latin typeface="Calibri"/>
              </a:rPr>
              <a:t>52,5%</a:t>
            </a:r>
            <a:r>
              <a:rPr lang="ru" sz="3000" spc="-15">
                <a:solidFill>
                  <a:srgbClr val="376092"/>
                </a:solidFill>
                <a:latin typeface="Calibri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05712" y="6370320"/>
            <a:ext cx="6135624" cy="198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3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7152"/>
            <a:ext cx="1298448" cy="993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2184" y="1822704"/>
            <a:ext cx="7382256" cy="573024"/>
          </a:xfrm>
          <a:prstGeom prst="rect">
            <a:avLst/>
          </a:prstGeom>
          <a:solidFill>
            <a:srgbClr val="2482C0"/>
          </a:solidFill>
        </p:spPr>
        <p:txBody>
          <a:bodyPr lIns="0" tIns="0" rIns="0" bIns="0">
            <a:noAutofit/>
          </a:bodyPr>
          <a:lstStyle/>
          <a:p>
            <a:pPr marL="12700" indent="0">
              <a:spcAft>
                <a:spcPts val="2730"/>
              </a:spcAft>
            </a:pPr>
            <a:r>
              <a:rPr lang="ru" sz="4100" spc="-10">
                <a:solidFill>
                  <a:srgbClr val="FFFFFF"/>
                </a:solidFill>
                <a:latin typeface="Calibri"/>
              </a:rPr>
              <a:t>Барьеры окружающей среды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2184" y="2761488"/>
            <a:ext cx="7382256" cy="18166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marR="482600" indent="0">
              <a:lnSpc>
                <a:spcPts val="3720"/>
              </a:lnSpc>
              <a:spcBef>
                <a:spcPts val="2730"/>
              </a:spcBef>
            </a:pPr>
            <a:r>
              <a:rPr lang="ru" sz="2500" spc="10">
                <a:solidFill>
                  <a:srgbClr val="953735"/>
                </a:solidFill>
                <a:latin typeface="Calibri"/>
              </a:rPr>
              <a:t>Ф</a:t>
            </a:r>
            <a:r>
              <a:rPr lang="ru" sz="2500" spc="10">
                <a:solidFill>
                  <a:srgbClr val="1F497D"/>
                </a:solidFill>
                <a:latin typeface="Calibri"/>
              </a:rPr>
              <a:t>изические (архитектурно-планировочные)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И</a:t>
            </a:r>
            <a:r>
              <a:rPr lang="ru" sz="2500" spc="10">
                <a:solidFill>
                  <a:srgbClr val="1F497D"/>
                </a:solidFill>
                <a:latin typeface="Calibri"/>
              </a:rPr>
              <a:t>нформационные (с учетом потребн. МГН)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О</a:t>
            </a:r>
            <a:r>
              <a:rPr lang="ru" sz="2500" spc="10">
                <a:solidFill>
                  <a:srgbClr val="1F497D"/>
                </a:solidFill>
                <a:latin typeface="Calibri"/>
              </a:rPr>
              <a:t>рганизационные (услуги и технологии)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О</a:t>
            </a:r>
            <a:r>
              <a:rPr lang="ru" sz="2500" spc="10">
                <a:solidFill>
                  <a:srgbClr val="1F497D"/>
                </a:solidFill>
                <a:latin typeface="Calibri"/>
              </a:rPr>
              <a:t>тношенческие (коммуникативные)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8968" y="6339840"/>
            <a:ext cx="6132576" cy="198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3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7112"/>
            <a:ext cx="9144000" cy="231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5072" y="341376"/>
            <a:ext cx="8555736" cy="7650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60"/>
              </a:lnSpc>
            </a:pPr>
            <a:r>
              <a:rPr lang="ru" sz="2600">
                <a:solidFill>
                  <a:srgbClr val="1F497D"/>
                </a:solidFill>
                <a:latin typeface="Calibri"/>
              </a:rPr>
              <a:t>Ст. 15</a:t>
            </a:r>
            <a:r>
              <a:rPr lang="ru" sz="2600" spc="10">
                <a:solidFill>
                  <a:srgbClr val="1F497D"/>
                </a:solidFill>
                <a:latin typeface="Calibri"/>
              </a:rPr>
              <a:t> ФЗ от 24.11.1995</a:t>
            </a:r>
            <a:r>
              <a:rPr lang="ru" sz="2600">
                <a:solidFill>
                  <a:srgbClr val="1F497D"/>
                </a:solidFill>
                <a:latin typeface="Calibri"/>
              </a:rPr>
              <a:t> №181-ФЗ</a:t>
            </a:r>
            <a:r>
              <a:rPr lang="ru" sz="2600" spc="10">
                <a:solidFill>
                  <a:srgbClr val="1F497D"/>
                </a:solidFill>
                <a:latin typeface="Calibri"/>
              </a:rPr>
              <a:t> «О социальной защите</a:t>
            </a:r>
          </a:p>
          <a:p>
            <a:pPr indent="0" algn="just">
              <a:lnSpc>
                <a:spcPts val="3360"/>
              </a:lnSpc>
            </a:pPr>
            <a:r>
              <a:rPr lang="ru" sz="2600" spc="10">
                <a:solidFill>
                  <a:srgbClr val="1F497D"/>
                </a:solidFill>
                <a:latin typeface="Calibri"/>
              </a:rPr>
              <a:t>инвалидов в РФ»</a:t>
            </a:r>
            <a:r>
              <a:rPr lang="ru" sz="2600">
                <a:solidFill>
                  <a:srgbClr val="1F497D"/>
                </a:solidFill>
                <a:latin typeface="Calibri"/>
              </a:rPr>
              <a:t> (с изм. от 01.12.2014 №419-ФЗ)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68880" y="1828800"/>
            <a:ext cx="5916168" cy="40233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17500" marR="342900" indent="-317500">
              <a:lnSpc>
                <a:spcPts val="3120"/>
              </a:lnSpc>
              <a:spcAft>
                <a:spcPts val="420"/>
              </a:spcAft>
            </a:pPr>
            <a:r>
              <a:rPr lang="ru" sz="2500" spc="1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условия для беспрепятственного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доступа к объектам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социальной,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инж. и трансп. инфраструктур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(жилым, общественным и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производственным зданиям,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строениям и сооружениям.</a:t>
            </a:r>
            <a:r>
              <a:rPr lang="ru" sz="2500" cap="small" spc="10">
                <a:solidFill>
                  <a:srgbClr val="055F94"/>
                </a:solidFill>
                <a:latin typeface="Calibri"/>
              </a:rPr>
              <a:t>..</a:t>
            </a:r>
            <a:r>
              <a:rPr lang="ru" sz="2500" cap="small" spc="10">
                <a:solidFill>
                  <a:srgbClr val="376092"/>
                </a:solidFill>
                <a:latin typeface="Calibri"/>
              </a:rPr>
              <a:t>) 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и к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предоставляемым в них услугам</a:t>
            </a:r>
          </a:p>
          <a:p>
            <a:pPr marL="317500" marR="342900" indent="-317500">
              <a:lnSpc>
                <a:spcPts val="3120"/>
              </a:lnSpc>
            </a:pPr>
            <a:r>
              <a:rPr lang="ru" sz="2500" spc="1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>
                <a:solidFill>
                  <a:srgbClr val="376092"/>
                </a:solidFill>
                <a:latin typeface="Calibri"/>
              </a:rPr>
              <a:t>условия для беспрепятственного</a:t>
            </a:r>
            <a:r>
              <a:t/>
            </a:r>
            <a:br/>
            <a:r>
              <a:rPr lang="ru" sz="2500" spc="10">
                <a:solidFill>
                  <a:srgbClr val="953735"/>
                </a:solidFill>
                <a:latin typeface="Calibri"/>
              </a:rPr>
              <a:t>пользования ... транспортом</a:t>
            </a:r>
            <a:r>
              <a:rPr lang="ru" sz="2500" cap="small" spc="10">
                <a:solidFill>
                  <a:srgbClr val="376092"/>
                </a:solidFill>
                <a:latin typeface="Calibri"/>
              </a:rPr>
              <a:t>,.</a:t>
            </a:r>
            <a:r>
              <a:t/>
            </a:r>
            <a:br/>
            <a:r>
              <a:rPr lang="ru" sz="2500" spc="10">
                <a:solidFill>
                  <a:srgbClr val="376092"/>
                </a:solidFill>
                <a:latin typeface="Calibri"/>
              </a:rPr>
              <a:t>средствами </a:t>
            </a:r>
            <a:r>
              <a:rPr lang="ru" sz="2500" spc="10">
                <a:solidFill>
                  <a:srgbClr val="953735"/>
                </a:solidFill>
                <a:latin typeface="Calibri"/>
              </a:rPr>
              <a:t>связи и информации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18232" y="6370320"/>
            <a:ext cx="6135624" cy="1981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3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696" y="399288"/>
            <a:ext cx="7644384" cy="7711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84"/>
              </a:lnSpc>
            </a:pPr>
            <a:r>
              <a:rPr lang="ru" sz="2600">
                <a:solidFill>
                  <a:srgbClr val="254061"/>
                </a:solidFill>
                <a:latin typeface="Calibri"/>
              </a:rPr>
              <a:t>Доп. мероприятия к программам субъектов РФ с</a:t>
            </a:r>
          </a:p>
          <a:p>
            <a:pPr indent="0" algn="just">
              <a:lnSpc>
                <a:spcPts val="3384"/>
              </a:lnSpc>
            </a:pPr>
            <a:r>
              <a:rPr lang="ru" sz="2600">
                <a:solidFill>
                  <a:srgbClr val="254061"/>
                </a:solidFill>
                <a:latin typeface="Calibri"/>
              </a:rPr>
              <a:t>2016 года для преодоления соц. разобщенности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9328" y="1636776"/>
            <a:ext cx="8022336" cy="42915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30200" marR="381000" indent="-317500">
              <a:lnSpc>
                <a:spcPts val="2568"/>
              </a:lnSpc>
              <a:spcAft>
                <a:spcPts val="420"/>
              </a:spcAft>
            </a:pPr>
            <a:r>
              <a:rPr lang="ru" sz="2500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Организация и проведение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общественно-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просветительских кампаний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по распространению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254061"/>
                </a:solidFill>
                <a:latin typeface="Calibri"/>
              </a:rPr>
              <a:t>идей, принципов и средств формирования ДС</a:t>
            </a:r>
          </a:p>
          <a:p>
            <a:pPr marL="330200" marR="381000" indent="-317500">
              <a:lnSpc>
                <a:spcPts val="2592"/>
              </a:lnSpc>
              <a:spcAft>
                <a:spcPts val="420"/>
              </a:spcAft>
            </a:pPr>
            <a:r>
              <a:rPr lang="ru" sz="2500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Проведение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совместных мероприятий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инвалидов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254061"/>
                </a:solidFill>
                <a:latin typeface="Calibri"/>
              </a:rPr>
              <a:t>и их сверстников, не имеющих инвалидности</a:t>
            </a:r>
          </a:p>
          <a:p>
            <a:pPr marL="330200" marR="381000" indent="-317500">
              <a:lnSpc>
                <a:spcPts val="2592"/>
              </a:lnSpc>
              <a:spcAft>
                <a:spcPts val="420"/>
              </a:spcAft>
            </a:pPr>
            <a:r>
              <a:rPr lang="ru" sz="2500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Обучение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(проф. подготовка и повышение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254061"/>
                </a:solidFill>
                <a:latin typeface="Calibri"/>
              </a:rPr>
              <a:t>квалификации)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русскому жестовому языку</a:t>
            </a:r>
          </a:p>
          <a:p>
            <a:pPr marL="330200" marR="381000" indent="-317500">
              <a:lnSpc>
                <a:spcPts val="2568"/>
              </a:lnSpc>
              <a:spcAft>
                <a:spcPts val="420"/>
              </a:spcAft>
            </a:pPr>
            <a:r>
              <a:rPr lang="ru" sz="2500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Оснащение кинотеатров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оборудованием с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254061"/>
                </a:solidFill>
                <a:latin typeface="Calibri"/>
              </a:rPr>
              <a:t>субтитрированием и тифлокомментированием</a:t>
            </a:r>
          </a:p>
          <a:p>
            <a:pPr marL="330200" indent="-317500">
              <a:spcAft>
                <a:spcPts val="420"/>
              </a:spcAft>
            </a:pPr>
            <a:r>
              <a:rPr lang="ru" sz="2500" spc="10" dirty="0">
                <a:solidFill>
                  <a:srgbClr val="C0504D"/>
                </a:solidFill>
                <a:latin typeface="Calibri"/>
              </a:rPr>
              <a:t>□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Организация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круглосуточных </a:t>
            </a:r>
            <a:r>
              <a:rPr lang="ru" sz="2500" spc="10" dirty="0" smtClean="0">
                <a:solidFill>
                  <a:srgbClr val="953735"/>
                </a:solidFill>
                <a:latin typeface="Calibri"/>
              </a:rPr>
              <a:t>диспетчерских,</a:t>
            </a:r>
            <a:endParaRPr lang="ru" sz="2500" spc="10" dirty="0">
              <a:solidFill>
                <a:srgbClr val="953735"/>
              </a:solidFill>
              <a:latin typeface="Calibri"/>
            </a:endParaRPr>
          </a:p>
          <a:p>
            <a:pPr marL="330200" marR="381000" indent="0">
              <a:lnSpc>
                <a:spcPts val="2616"/>
              </a:lnSpc>
            </a:pPr>
            <a:r>
              <a:rPr lang="ru" sz="2500" spc="10" dirty="0" smtClean="0">
                <a:solidFill>
                  <a:srgbClr val="953735"/>
                </a:solidFill>
                <a:latin typeface="Calibri"/>
              </a:rPr>
              <a:t>центров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связи для глухих </a:t>
            </a:r>
            <a:r>
              <a:rPr lang="ru" sz="2500" spc="10" dirty="0">
                <a:solidFill>
                  <a:srgbClr val="254061"/>
                </a:solidFill>
                <a:latin typeface="Calibri"/>
              </a:rPr>
              <a:t>(для экстренной и иной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254061"/>
                </a:solidFill>
                <a:latin typeface="Calibri"/>
              </a:rPr>
              <a:t>социальной помощи)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4088" y="6358128"/>
            <a:ext cx="7757160" cy="179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200" spc="5">
                <a:solidFill>
                  <a:srgbClr val="1F497D"/>
                </a:solidFill>
                <a:latin typeface="Calibri"/>
              </a:rPr>
              <a:t>© Межрегиональный ресурсный центр "Доступный мир" </a:t>
            </a:r>
            <a:r>
              <a:rPr lang="en-US" sz="1200" spc="5">
                <a:solidFill>
                  <a:srgbClr val="1F497D"/>
                </a:solidFill>
                <a:latin typeface="Calibri"/>
                <a:hlinkClick r:id="rId2"/>
              </a:rPr>
              <a:t>http://rehabresource.ru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7152"/>
            <a:ext cx="1298448" cy="9936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72184" y="1706880"/>
            <a:ext cx="7275576" cy="798576"/>
          </a:xfrm>
          <a:prstGeom prst="rect">
            <a:avLst/>
          </a:prstGeom>
          <a:solidFill>
            <a:srgbClr val="2482C0"/>
          </a:solidFill>
        </p:spPr>
        <p:txBody>
          <a:bodyPr lIns="0" tIns="0" rIns="0" bIns="0">
            <a:noAutofit/>
          </a:bodyPr>
          <a:lstStyle/>
          <a:p>
            <a:pPr marL="12700" marR="660400" indent="0">
              <a:lnSpc>
                <a:spcPts val="3384"/>
              </a:lnSpc>
              <a:spcAft>
                <a:spcPts val="840"/>
              </a:spcAft>
            </a:pPr>
            <a:r>
              <a:rPr lang="ru" sz="2500" spc="10" dirty="0">
                <a:solidFill>
                  <a:srgbClr val="FFFFFF"/>
                </a:solidFill>
                <a:latin typeface="Calibri"/>
              </a:rPr>
              <a:t>Г. Г. Лекарев, заместитель министра труда и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FFFFFF"/>
                </a:solidFill>
                <a:latin typeface="Calibri"/>
              </a:rPr>
              <a:t>социальной </a:t>
            </a:r>
            <a:r>
              <a:rPr lang="ru" sz="2500" spc="10" dirty="0" smtClean="0">
                <a:solidFill>
                  <a:srgbClr val="FFFFFF"/>
                </a:solidFill>
                <a:latin typeface="Calibri"/>
              </a:rPr>
              <a:t>защиты </a:t>
            </a:r>
            <a:r>
              <a:rPr lang="ru" sz="2500" spc="10" dirty="0">
                <a:solidFill>
                  <a:srgbClr val="FFFFFF"/>
                </a:solidFill>
                <a:latin typeface="Calibri"/>
              </a:rPr>
              <a:t>Российской Федерации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72184" y="2773680"/>
            <a:ext cx="7275576" cy="28529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marR="215900" indent="0">
              <a:lnSpc>
                <a:spcPts val="2784"/>
              </a:lnSpc>
              <a:spcBef>
                <a:spcPts val="840"/>
              </a:spcBef>
            </a:pPr>
            <a:r>
              <a:rPr lang="ru" sz="2500" spc="10" dirty="0">
                <a:solidFill>
                  <a:srgbClr val="953735"/>
                </a:solidFill>
                <a:latin typeface="Calibri"/>
              </a:rPr>
              <a:t>Главная проблема обеспечения доступности </a:t>
            </a:r>
            <a:r>
              <a:rPr lang="ru" sz="2500" spc="10" dirty="0">
                <a:solidFill>
                  <a:srgbClr val="1F497D"/>
                </a:solidFill>
                <a:latin typeface="Calibri"/>
              </a:rPr>
              <a:t>для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1F497D"/>
                </a:solidFill>
                <a:latin typeface="Calibri"/>
              </a:rPr>
              <a:t>инвалидов инфраструктуры, услуг и всех сторон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1F497D"/>
                </a:solidFill>
                <a:latin typeface="Calibri"/>
              </a:rPr>
              <a:t>общественной жизни - не в несовершенстве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1F497D"/>
                </a:solidFill>
                <a:latin typeface="Calibri"/>
              </a:rPr>
              <a:t>законодательства, недостатке средств или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1F497D"/>
                </a:solidFill>
                <a:latin typeface="Calibri"/>
              </a:rPr>
              <a:t>специалистов. Она состоит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в отношении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большинства людей к инвалидам как к другим,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53735"/>
                </a:solidFill>
                <a:latin typeface="Calibri"/>
              </a:rPr>
              <a:t>не таким как все. </a:t>
            </a:r>
            <a:r>
              <a:rPr lang="ru" sz="2500" spc="10" dirty="0">
                <a:solidFill>
                  <a:srgbClr val="1F497D"/>
                </a:solidFill>
                <a:latin typeface="Calibri"/>
              </a:rPr>
              <a:t>И это создает барьер, который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1F497D"/>
                </a:solidFill>
                <a:latin typeface="Calibri"/>
              </a:rPr>
              <a:t>не преодолеть никакими перилами и </a:t>
            </a:r>
            <a:r>
              <a:rPr lang="ru" sz="2500" spc="10" dirty="0" smtClean="0">
                <a:solidFill>
                  <a:srgbClr val="1F497D"/>
                </a:solidFill>
                <a:latin typeface="Calibri"/>
              </a:rPr>
              <a:t>пандусами.</a:t>
            </a:r>
            <a:endParaRPr lang="ru" sz="2500" spc="10" dirty="0">
              <a:solidFill>
                <a:srgbClr val="1F497D"/>
              </a:solidFill>
              <a:latin typeface="Calibri"/>
            </a:endParaRPr>
          </a:p>
        </p:txBody>
      </p:sp>
      <p:pic>
        <p:nvPicPr>
          <p:cNvPr id="7" name="Рисунок 6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0160" y="975360"/>
            <a:ext cx="7549896" cy="414528"/>
          </a:xfrm>
          <a:prstGeom prst="rect">
            <a:avLst/>
          </a:prstGeom>
          <a:solidFill>
            <a:srgbClr val="2482C0"/>
          </a:solidFill>
        </p:spPr>
        <p:txBody>
          <a:bodyPr lIns="0" tIns="0" rIns="0" bIns="0">
            <a:noAutofit/>
          </a:bodyPr>
          <a:lstStyle/>
          <a:p>
            <a:pPr marL="12700" indent="0">
              <a:spcAft>
                <a:spcPts val="3570"/>
              </a:spcAft>
            </a:pPr>
            <a:r>
              <a:rPr lang="ru" sz="3300" spc="5" dirty="0">
                <a:solidFill>
                  <a:srgbClr val="FFFFFF"/>
                </a:solidFill>
                <a:latin typeface="Calibri"/>
              </a:rPr>
              <a:t>Конвенция ООН о правах инвалидов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0160" y="1825752"/>
            <a:ext cx="7549896" cy="23042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marR="241300" indent="0">
              <a:lnSpc>
                <a:spcPts val="3168"/>
              </a:lnSpc>
              <a:spcBef>
                <a:spcPts val="3570"/>
              </a:spcBef>
            </a:pPr>
            <a:r>
              <a:rPr lang="ru" sz="2500" spc="10" dirty="0">
                <a:solidFill>
                  <a:srgbClr val="990033"/>
                </a:solidFill>
                <a:latin typeface="Calibri"/>
              </a:rPr>
              <a:t>инвалиды должны иметь </a:t>
            </a:r>
            <a:r>
              <a:rPr lang="ru" sz="2500" spc="10" dirty="0">
                <a:solidFill>
                  <a:srgbClr val="376092"/>
                </a:solidFill>
                <a:latin typeface="Calibri"/>
              </a:rPr>
              <a:t>равные возможности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для реализации своих прав и свобод во всех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376092"/>
                </a:solidFill>
                <a:latin typeface="Calibri"/>
              </a:rPr>
              <a:t>сферах жизнедеятельности</a:t>
            </a:r>
            <a:r>
              <a:rPr lang="ru" sz="2500" spc="10" dirty="0">
                <a:solidFill>
                  <a:srgbClr val="1F497D"/>
                </a:solidFill>
                <a:latin typeface="Calibri"/>
              </a:rPr>
              <a:t>, в том числе </a:t>
            </a:r>
            <a:r>
              <a:rPr lang="ru" sz="2500" spc="10" dirty="0">
                <a:solidFill>
                  <a:srgbClr val="953735"/>
                </a:solidFill>
                <a:latin typeface="Calibri"/>
              </a:rPr>
              <a:t>равное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90033"/>
                </a:solidFill>
                <a:latin typeface="Calibri"/>
              </a:rPr>
              <a:t>право на получение всех необходимых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990033"/>
                </a:solidFill>
                <a:latin typeface="Calibri"/>
              </a:rPr>
              <a:t>социальных услуг </a:t>
            </a:r>
            <a:r>
              <a:rPr lang="ru" sz="2500" spc="10" dirty="0">
                <a:solidFill>
                  <a:srgbClr val="1F497D"/>
                </a:solidFill>
                <a:latin typeface="Calibri"/>
              </a:rPr>
              <a:t>для удовлетворения своих</a:t>
            </a:r>
            <a:r>
              <a:rPr dirty="0"/>
              <a:t/>
            </a:r>
            <a:br>
              <a:rPr dirty="0"/>
            </a:br>
            <a:r>
              <a:rPr lang="ru" sz="2500" spc="10" dirty="0">
                <a:solidFill>
                  <a:srgbClr val="1F497D"/>
                </a:solidFill>
                <a:latin typeface="Calibri"/>
              </a:rPr>
              <a:t>нужд в различных сферах жизнедеятельности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348BD-825A-495C-8BF6-1C1749641155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  <p:sp>
        <p:nvSpPr>
          <p:cNvPr id="717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584260" y="487871"/>
            <a:ext cx="4922964" cy="581977"/>
          </a:xfrm>
          <a:prstGeom prst="rect">
            <a:avLst/>
          </a:prstGeom>
        </p:spPr>
        <p:txBody>
          <a:bodyPr/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2800" b="1" dirty="0"/>
              <a:t>Международные документы</a:t>
            </a:r>
            <a:r>
              <a:rPr lang="ru-RU" sz="1950" b="1" dirty="0"/>
              <a:t/>
            </a:r>
            <a:br>
              <a:rPr lang="ru-RU" sz="1950" b="1" dirty="0"/>
            </a:br>
            <a:endParaRPr lang="ru-RU" sz="1950" b="1" dirty="0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2414" y="2071689"/>
            <a:ext cx="8891587" cy="4185047"/>
          </a:xfrm>
          <a:prstGeom prst="rect">
            <a:avLst/>
          </a:prstGeom>
        </p:spPr>
        <p:txBody>
          <a:bodyPr/>
          <a:lstStyle/>
          <a:p>
            <a:pPr indent="-251222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2100"/>
          </a:p>
          <a:p>
            <a:pPr indent="-251222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 b="1"/>
              <a:t>Декларация прав ребенка</a:t>
            </a:r>
            <a:r>
              <a:rPr lang="ru-RU" sz="1950"/>
              <a:t> (от 20 ноября 1959 г.)</a:t>
            </a:r>
          </a:p>
          <a:p>
            <a:pPr indent="-251222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950"/>
          </a:p>
          <a:p>
            <a:pPr indent="-251222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/>
              <a:t>принцип 5 – «ребенку, который является неполноценным в физическом, психическом или социальном отношении, должны обеспечиваться специальные режим, образование и забота, необходимые ввиду его особого состояния».</a:t>
            </a:r>
          </a:p>
          <a:p>
            <a:pPr indent="-251222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950"/>
          </a:p>
        </p:txBody>
      </p:sp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405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87D7C-8393-4CB8-9110-9984BB39E8EA}" type="slidenum">
              <a:rPr lang="ru-RU" smtClean="0"/>
              <a:pPr>
                <a:defRPr/>
              </a:pPr>
              <a:t>6</a:t>
            </a:fld>
            <a:endParaRPr lang="ru-RU" smtClean="0"/>
          </a:p>
        </p:txBody>
      </p:sp>
      <p:sp>
        <p:nvSpPr>
          <p:cNvPr id="819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108772" y="597599"/>
            <a:ext cx="4950396" cy="962025"/>
          </a:xfrm>
          <a:prstGeom prst="rect">
            <a:avLst/>
          </a:prstGeom>
        </p:spPr>
        <p:txBody>
          <a:bodyPr/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2800" b="1" dirty="0"/>
              <a:t>Международные документы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2414" y="2071689"/>
            <a:ext cx="8891587" cy="4185047"/>
          </a:xfrm>
          <a:prstGeom prst="rect">
            <a:avLst/>
          </a:prstGeom>
        </p:spPr>
        <p:txBody>
          <a:bodyPr/>
          <a:lstStyle/>
          <a:p>
            <a:pPr indent="-251222" algn="just">
              <a:spcBef>
                <a:spcPts val="769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/>
              <a:t>Конвенция «О борьбе с дискриминацией в области образования» (от 14.12.1960 г.) </a:t>
            </a:r>
          </a:p>
          <a:p>
            <a:pPr indent="-251222" algn="just">
              <a:spcBef>
                <a:spcPts val="769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/>
              <a:t>Декларация ООН «О правах умственно отсталых лиц» (от 20 декабря 1971 года)</a:t>
            </a:r>
          </a:p>
          <a:p>
            <a:pPr indent="-251222" algn="just">
              <a:spcBef>
                <a:spcPts val="769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/>
              <a:t>Декларация ООН «О правах инвалидов» ( от 9 декабря 1975 года)</a:t>
            </a:r>
          </a:p>
          <a:p>
            <a:pPr indent="-251222" algn="just">
              <a:spcBef>
                <a:spcPts val="769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/>
              <a:t>Всемирная программа действий в отношении инвалидов (от 3 декабря 1982 года)</a:t>
            </a:r>
          </a:p>
          <a:p>
            <a:pPr indent="-251222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950"/>
          </a:p>
          <a:p>
            <a:pPr indent="-251222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950"/>
          </a:p>
        </p:txBody>
      </p:sp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081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45F60C-085C-4ED6-8005-9036D1717433}" type="slidenum">
              <a:rPr lang="ru-RU" smtClean="0"/>
              <a:pPr>
                <a:defRPr/>
              </a:pPr>
              <a:t>7</a:t>
            </a:fld>
            <a:endParaRPr lang="ru-RU" smtClean="0"/>
          </a:p>
        </p:txBody>
      </p:sp>
      <p:sp>
        <p:nvSpPr>
          <p:cNvPr id="921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636776" y="654109"/>
            <a:ext cx="7351776" cy="962025"/>
          </a:xfrm>
          <a:prstGeom prst="rect">
            <a:avLst/>
          </a:prstGeom>
        </p:spPr>
        <p:txBody>
          <a:bodyPr/>
          <a:lstStyle/>
          <a:p>
            <a:pPr algn="ctr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2400" b="1" dirty="0">
                <a:cs typeface="Times New Roman" pitchFamily="18" charset="0"/>
              </a:rPr>
              <a:t>Всемирная программа действий в отношении инвалидов</a:t>
            </a:r>
            <a:br>
              <a:rPr lang="ru-RU" sz="2400" b="1" dirty="0">
                <a:cs typeface="Times New Roman" pitchFamily="18" charset="0"/>
              </a:rPr>
            </a:br>
            <a:endParaRPr lang="ru-RU" sz="2400" b="1" dirty="0">
              <a:cs typeface="Times New Roman" pitchFamily="18" charset="0"/>
            </a:endParaRP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2414" y="2071687"/>
            <a:ext cx="8891587" cy="4386263"/>
          </a:xfrm>
          <a:prstGeom prst="rect">
            <a:avLst/>
          </a:prstGeom>
        </p:spPr>
        <p:txBody>
          <a:bodyPr/>
          <a:lstStyle/>
          <a:p>
            <a:pPr indent="-251222" algn="just">
              <a:spcBef>
                <a:spcPts val="347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 dirty="0">
                <a:cs typeface="Times New Roman" pitchFamily="18" charset="0"/>
              </a:rPr>
              <a:t>-Образование инвалидов должно по возможности проходить в рамках общей школьной системы. </a:t>
            </a:r>
          </a:p>
          <a:p>
            <a:pPr indent="-251222" algn="just">
              <a:spcBef>
                <a:spcPts val="347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 dirty="0">
                <a:cs typeface="Times New Roman" pitchFamily="18" charset="0"/>
              </a:rPr>
              <a:t>-Разрабатываемые и принимаемые государственные законы, касающиеся обязательного образования, должны распространяться на детей со всеми видами инвалидности, в том числе с самыми тяжелыми формами нарушений. </a:t>
            </a:r>
          </a:p>
          <a:p>
            <a:pPr indent="-251222" algn="just">
              <a:spcBef>
                <a:spcPts val="347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 dirty="0">
                <a:cs typeface="Times New Roman" pitchFamily="18" charset="0"/>
              </a:rPr>
              <a:t>-Обязательные критерии, предъявляемые к государственной системе образования: </a:t>
            </a:r>
            <a:r>
              <a:rPr lang="ru-RU" sz="1950" dirty="0" err="1">
                <a:cs typeface="Times New Roman" pitchFamily="18" charset="0"/>
              </a:rPr>
              <a:t>индивидуализированности</a:t>
            </a:r>
            <a:r>
              <a:rPr lang="ru-RU" sz="1950" dirty="0">
                <a:cs typeface="Times New Roman" pitchFamily="18" charset="0"/>
              </a:rPr>
              <a:t>, доступности, всеобъемлющего </a:t>
            </a:r>
            <a:r>
              <a:rPr lang="ru-RU" sz="1950" dirty="0" smtClean="0">
                <a:cs typeface="Times New Roman" pitchFamily="18" charset="0"/>
              </a:rPr>
              <a:t>характера.</a:t>
            </a:r>
            <a:endParaRPr lang="ru-RU" sz="1950" dirty="0">
              <a:cs typeface="Times New Roman" pitchFamily="18" charset="0"/>
            </a:endParaRPr>
          </a:p>
          <a:p>
            <a:pPr indent="-251222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950" dirty="0">
              <a:cs typeface="Times New Roman" pitchFamily="18" charset="0"/>
            </a:endParaRPr>
          </a:p>
        </p:txBody>
      </p:sp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753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07A29-B4E3-48EB-84FA-F21DC143CB54}" type="slidenum">
              <a:rPr lang="ru-RU" smtClean="0"/>
              <a:pPr>
                <a:defRPr/>
              </a:pPr>
              <a:t>8</a:t>
            </a:fld>
            <a:endParaRPr lang="ru-RU" smtClean="0"/>
          </a:p>
        </p:txBody>
      </p:sp>
      <p:sp>
        <p:nvSpPr>
          <p:cNvPr id="1024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684844" y="405575"/>
            <a:ext cx="5407596" cy="962025"/>
          </a:xfrm>
          <a:prstGeom prst="rect">
            <a:avLst/>
          </a:prstGeom>
        </p:spPr>
        <p:txBody>
          <a:bodyPr/>
          <a:lstStyle/>
          <a:p>
            <a:pP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2800" b="1" dirty="0">
                <a:cs typeface="Times New Roman" pitchFamily="18" charset="0"/>
              </a:rPr>
              <a:t>Международные документы</a:t>
            </a:r>
            <a:br>
              <a:rPr lang="ru-RU" sz="2800" b="1" dirty="0">
                <a:cs typeface="Times New Roman" pitchFamily="18" charset="0"/>
              </a:rPr>
            </a:br>
            <a:endParaRPr lang="ru-RU" sz="2800" b="1" dirty="0">
              <a:cs typeface="Times New Roman" pitchFamily="18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2414" y="2071689"/>
            <a:ext cx="8891587" cy="4185047"/>
          </a:xfrm>
          <a:prstGeom prst="rect">
            <a:avLst/>
          </a:prstGeom>
        </p:spPr>
        <p:txBody>
          <a:bodyPr/>
          <a:lstStyle/>
          <a:p>
            <a:pPr indent="-254794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950" b="1">
                <a:cs typeface="Times New Roman" pitchFamily="18" charset="0"/>
              </a:rPr>
              <a:t>Декларация</a:t>
            </a:r>
            <a:r>
              <a:rPr lang="ru-RU" sz="1950">
                <a:cs typeface="Times New Roman" pitchFamily="18" charset="0"/>
              </a:rPr>
              <a:t> «О принципах, политике и практической деятельности в сфере образования лиц с особыми потребностями», (</a:t>
            </a:r>
            <a:r>
              <a:rPr lang="ru-RU" sz="1950" b="1">
                <a:cs typeface="Times New Roman" pitchFamily="18" charset="0"/>
              </a:rPr>
              <a:t>Саламанкская декларация</a:t>
            </a:r>
            <a:r>
              <a:rPr lang="ru-RU" sz="1950">
                <a:cs typeface="Times New Roman" pitchFamily="18" charset="0"/>
              </a:rPr>
              <a:t>) (Саламанка, Испания, 7-10 июня 1994 г.).</a:t>
            </a:r>
          </a:p>
          <a:p>
            <a:pPr indent="-254794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b="1" u="sng">
                <a:cs typeface="Times New Roman" pitchFamily="18" charset="0"/>
              </a:rPr>
              <a:t>Положения для правительств</a:t>
            </a:r>
            <a:r>
              <a:rPr lang="ru-RU" sz="1800">
                <a:cs typeface="Times New Roman" pitchFamily="18" charset="0"/>
              </a:rPr>
              <a:t>: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>
                <a:cs typeface="Times New Roman" pitchFamily="18" charset="0"/>
              </a:rPr>
              <a:t>- уделять первоочередное внимание необходимости придать «включающий» (инклюзивный) характер системе образования;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>
                <a:cs typeface="Times New Roman" pitchFamily="18" charset="0"/>
              </a:rPr>
              <a:t>- включить принцип «включающего» (инклюзивного) образования как компонент правовой или политической системы;</a:t>
            </a:r>
          </a:p>
        </p:txBody>
      </p:sp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16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837C6-BD11-4A0A-948F-EE8478BCF376}" type="slidenum">
              <a:rPr lang="ru-RU" smtClean="0"/>
              <a:pPr>
                <a:defRPr/>
              </a:pPr>
              <a:t>9</a:t>
            </a:fld>
            <a:endParaRPr lang="ru-RU" smtClean="0"/>
          </a:p>
        </p:txBody>
      </p:sp>
      <p:sp>
        <p:nvSpPr>
          <p:cNvPr id="1331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09445" y="449493"/>
            <a:ext cx="5616067" cy="912019"/>
          </a:xfrm>
          <a:prstGeom prst="rect">
            <a:avLst/>
          </a:prstGeom>
        </p:spPr>
        <p:txBody>
          <a:bodyPr/>
          <a:lstStyle/>
          <a:p>
            <a:pPr algn="just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2800" b="1" dirty="0"/>
              <a:t>Международные документы</a:t>
            </a: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8790" y="1824228"/>
            <a:ext cx="8820150" cy="3827860"/>
          </a:xfrm>
          <a:prstGeom prst="rect">
            <a:avLst/>
          </a:prstGeom>
        </p:spPr>
        <p:txBody>
          <a:bodyPr/>
          <a:lstStyle/>
          <a:p>
            <a:pPr indent="-254794" algn="just">
              <a:spcBef>
                <a:spcPts val="347"/>
              </a:spcBef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b="1" dirty="0"/>
              <a:t>Конвенция о правах инвалидов</a:t>
            </a:r>
            <a:r>
              <a:rPr lang="ru-RU" sz="1800" dirty="0"/>
              <a:t> (от 13 декабря 2006 года).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b="1" u="sng" dirty="0"/>
              <a:t>Образование должно быть направлено на: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dirty="0"/>
              <a:t>-развитие умственных и физических способностей в самом полном объеме;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dirty="0"/>
              <a:t>-обеспечение инвалидам возможности эффективно участвовать в жизни свободного общества;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dirty="0"/>
              <a:t>-доступ инвалидов к образованию в местах своего непосредственного проживания, при котором обеспечивается разумное удовлетворение потребностей </a:t>
            </a:r>
            <a:r>
              <a:rPr lang="ru-RU" sz="1800" dirty="0" smtClean="0"/>
              <a:t>лица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dirty="0" smtClean="0"/>
              <a:t>-предоставление эффективных мер индивидуальной поддержки в общей системе образования, облегчающих процесс обучения;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dirty="0" smtClean="0"/>
              <a:t>-создание условий для освоения социальных навыков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dirty="0" smtClean="0"/>
              <a:t>-обеспечение подготовки и переподготовки педагогов.</a:t>
            </a:r>
          </a:p>
          <a:p>
            <a:pPr indent="-254794" algn="just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ru-RU" sz="1800" b="1" dirty="0" smtClean="0"/>
              <a:t>Россия ратифицировала Конвенцию о правах инвалидов</a:t>
            </a:r>
            <a:r>
              <a:rPr lang="ru-RU" sz="1800" dirty="0" smtClean="0"/>
              <a:t> (Федеральный закон Российской Федерации от 3 мая 2012 г. N 46-ФЗ "О ратификации Конвенции о правах инвалидов")</a:t>
            </a:r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800" dirty="0"/>
          </a:p>
          <a:p>
            <a:pPr indent="-254794">
              <a:buNone/>
              <a:tabLst>
                <a:tab pos="257175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endParaRPr lang="ru-RU" sz="1800" dirty="0"/>
          </a:p>
        </p:txBody>
      </p:sp>
      <p:pic>
        <p:nvPicPr>
          <p:cNvPr id="5" name="Рисунок 4" descr="1094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790" y="225552"/>
            <a:ext cx="1275106" cy="11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053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2081</Words>
  <Application>Microsoft Office PowerPoint</Application>
  <PresentationFormat>Экран (4:3)</PresentationFormat>
  <Paragraphs>251</Paragraphs>
  <Slides>39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Calibri</vt:lpstr>
      <vt:lpstr>Century Gothic</vt:lpstr>
      <vt:lpstr>PT Sans</vt:lpstr>
      <vt:lpstr>Tahoma</vt:lpstr>
      <vt:lpstr>Times New Roman</vt:lpstr>
      <vt:lpstr>YS Text</vt:lpstr>
      <vt:lpstr>Office Theme</vt:lpstr>
      <vt:lpstr>Егорова Е.А.,  директор МБУ «ЦПМСС №85»</vt:lpstr>
      <vt:lpstr>Презентация PowerPoint</vt:lpstr>
      <vt:lpstr>Презентация PowerPoint</vt:lpstr>
      <vt:lpstr>Презентация PowerPoint</vt:lpstr>
      <vt:lpstr>Международные документы </vt:lpstr>
      <vt:lpstr>Международные документы </vt:lpstr>
      <vt:lpstr>Всемирная программа действий в отношении инвалидов </vt:lpstr>
      <vt:lpstr>Международные документы </vt:lpstr>
      <vt:lpstr>Международные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Выписка направляется для выполнения следующих мероприятий:</vt:lpstr>
      <vt:lpstr>Приказ Министерства труда и социальной защиты РФ от 15 октября 2015 г. № 723н  Приказ Министерства образования  и науки Р Т от 01.02.2016 №112/16  Данные об исполнении мероприятий, возложенных ИПРА     ребенка-инвалида на орган исполнительной власти субъекта РФ в сфере образования </vt:lpstr>
      <vt:lpstr>Рекомендации ПМПК содержат: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Ирина</cp:lastModifiedBy>
  <cp:revision>39</cp:revision>
  <dcterms:modified xsi:type="dcterms:W3CDTF">2021-12-07T12:05:49Z</dcterms:modified>
</cp:coreProperties>
</file>